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322" r:id="rId4"/>
    <p:sldId id="338" r:id="rId5"/>
    <p:sldId id="339" r:id="rId6"/>
    <p:sldId id="320" r:id="rId7"/>
    <p:sldId id="286" r:id="rId8"/>
    <p:sldId id="342" r:id="rId9"/>
    <p:sldId id="329" r:id="rId10"/>
    <p:sldId id="327" r:id="rId11"/>
    <p:sldId id="331" r:id="rId12"/>
    <p:sldId id="332" r:id="rId13"/>
    <p:sldId id="341" r:id="rId14"/>
    <p:sldId id="343" r:id="rId15"/>
    <p:sldId id="333" r:id="rId16"/>
    <p:sldId id="340" r:id="rId17"/>
    <p:sldId id="283" r:id="rId18"/>
    <p:sldId id="303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DF1E9"/>
    <a:srgbClr val="004468"/>
    <a:srgbClr val="00253F"/>
    <a:srgbClr val="FFFFFF"/>
    <a:srgbClr val="255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6374" autoAdjust="0"/>
  </p:normalViewPr>
  <p:slideViewPr>
    <p:cSldViewPr snapToGrid="0">
      <p:cViewPr varScale="1">
        <p:scale>
          <a:sx n="94" d="100"/>
          <a:sy n="94" d="100"/>
        </p:scale>
        <p:origin x="9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рынка медицинских изделий РФ, в млрд. руб.</c:v>
                </c:pt>
              </c:strCache>
            </c:strRef>
          </c:tx>
          <c:explosion val="25"/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0-EF65-43F4-AB08-D60FA2097EDE}"/>
              </c:ext>
            </c:extLst>
          </c:dPt>
          <c:dLbls>
            <c:dLbl>
              <c:idx val="0"/>
              <c:layout>
                <c:manualLayout>
                  <c:x val="-0.13727683230912865"/>
                  <c:y val="0.22567123991614621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0000"/>
                      </a:lnSpc>
                      <a:defRPr b="0" i="0">
                        <a:solidFill>
                          <a:schemeClr val="bg1"/>
                        </a:solidFill>
                        <a:latin typeface="Circe"/>
                        <a:cs typeface="Circe"/>
                      </a:defRPr>
                    </a:pPr>
                    <a:r>
                      <a:rPr lang="ru-RU" sz="2200" dirty="0"/>
                      <a:t>&lt; 130</a:t>
                    </a:r>
                    <a:br>
                      <a:rPr lang="ru-RU" dirty="0"/>
                    </a:br>
                    <a:r>
                      <a:rPr lang="ru-RU" dirty="0"/>
                      <a:t>млрд.</a:t>
                    </a:r>
                    <a:br>
                      <a:rPr lang="ru-RU" dirty="0"/>
                    </a:br>
                    <a:r>
                      <a:rPr lang="en-US" dirty="0"/>
                      <a:t>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4953520085506"/>
                      <c:h val="0.2736846070779455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F65-43F4-AB08-D60FA2097EDE}"/>
                </c:ext>
              </c:extLst>
            </c:dLbl>
            <c:dLbl>
              <c:idx val="1"/>
              <c:layout>
                <c:manualLayout>
                  <c:x val="5.4748798608465869E-2"/>
                  <c:y val="-0.21182629276692083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b="0" i="0">
                        <a:solidFill>
                          <a:schemeClr val="bg1"/>
                        </a:solidFill>
                        <a:latin typeface="Circe"/>
                        <a:cs typeface="Circe"/>
                      </a:defRPr>
                    </a:pPr>
                    <a:r>
                      <a:rPr lang="ru-RU" sz="2400" dirty="0"/>
                      <a:t>&gt; 410</a:t>
                    </a:r>
                    <a:br>
                      <a:rPr lang="ru-RU" dirty="0"/>
                    </a:br>
                    <a:r>
                      <a:rPr lang="ru-RU" dirty="0"/>
                      <a:t>млрд. </a:t>
                    </a:r>
                    <a:r>
                      <a:rPr lang="en-US" dirty="0"/>
                      <a:t>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14026844224211"/>
                      <c:h val="0.236612704894457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F65-43F4-AB08-D60FA2097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Circe"/>
                    <a:cs typeface="Circ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Локальные МИ*</c:v>
                </c:pt>
                <c:pt idx="1">
                  <c:v>Импортные 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</c:v>
                </c:pt>
                <c:pt idx="1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5-43F4-AB08-D60FA2097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85287844433701"/>
          <c:y val="0.50021734947336505"/>
          <c:w val="0.33657177333038302"/>
          <c:h val="0.179595858562001"/>
        </c:manualLayout>
      </c:layout>
      <c:overlay val="0"/>
      <c:txPr>
        <a:bodyPr/>
        <a:lstStyle/>
        <a:p>
          <a:pPr>
            <a:defRPr sz="16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01600">
        <a:schemeClr val="accent1">
          <a:satMod val="175000"/>
          <a:alpha val="40000"/>
        </a:schemeClr>
      </a:glow>
    </a:effectLst>
  </c:spPr>
  <c:txPr>
    <a:bodyPr/>
    <a:lstStyle/>
    <a:p>
      <a:pPr>
        <a:defRPr sz="1800" b="0" i="0">
          <a:latin typeface="Circe Light"/>
          <a:cs typeface="Circe Ligh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рынка медицинских изделий РФ, в млрд. 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20857679207494"/>
                  <c:y val="0.18842744328667596"/>
                </c:manualLayout>
              </c:layout>
              <c:tx>
                <c:rich>
                  <a:bodyPr anchorCtr="0"/>
                  <a:lstStyle/>
                  <a:p>
                    <a:pPr algn="l">
                      <a:lnSpc>
                        <a:spcPct val="70000"/>
                      </a:lnSpc>
                      <a:defRPr b="0" i="0">
                        <a:solidFill>
                          <a:schemeClr val="bg1"/>
                        </a:solidFill>
                        <a:latin typeface="Circe"/>
                        <a:cs typeface="Circe"/>
                      </a:defRPr>
                    </a:pPr>
                    <a:r>
                      <a:rPr lang="ru-RU" sz="2200" dirty="0"/>
                      <a:t>&lt; 75</a:t>
                    </a:r>
                    <a:br>
                      <a:rPr lang="ru-RU" dirty="0"/>
                    </a:br>
                    <a:r>
                      <a:rPr lang="ru-RU" dirty="0"/>
                      <a:t>млрд.</a:t>
                    </a:r>
                    <a:br>
                      <a:rPr lang="ru-RU" dirty="0"/>
                    </a:br>
                    <a:r>
                      <a:rPr lang="en-US" dirty="0"/>
                      <a:t>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4953520085506"/>
                      <c:h val="0.2736846070779455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461-42E7-B711-3C4474F0AFF6}"/>
                </c:ext>
              </c:extLst>
            </c:dLbl>
            <c:dLbl>
              <c:idx val="1"/>
              <c:layout>
                <c:manualLayout>
                  <c:x val="8.7593792037619897E-2"/>
                  <c:y val="-0.22328592249906601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0000"/>
                      </a:lnSpc>
                      <a:defRPr b="0" i="0">
                        <a:solidFill>
                          <a:schemeClr val="bg1"/>
                        </a:solidFill>
                        <a:latin typeface="Circe"/>
                        <a:cs typeface="Circe"/>
                      </a:defRPr>
                    </a:pPr>
                    <a:r>
                      <a:rPr lang="ru-RU" sz="2400" dirty="0"/>
                      <a:t>&gt; 425</a:t>
                    </a:r>
                    <a:br>
                      <a:rPr lang="ru-RU" dirty="0"/>
                    </a:br>
                    <a:r>
                      <a:rPr lang="ru-RU" dirty="0"/>
                      <a:t>млрд. </a:t>
                    </a:r>
                    <a:r>
                      <a:rPr lang="en-US" dirty="0"/>
                      <a:t>₽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14026844224211"/>
                      <c:h val="0.236612704894457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C8C-42B1-A4FE-00CEF7EDB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Circe"/>
                    <a:cs typeface="Circ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Локальные МИ*</c:v>
                </c:pt>
                <c:pt idx="1">
                  <c:v>Импортные 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C-42B1-A4FE-00CEF7EDB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85287844433701"/>
          <c:y val="0.50021734947336505"/>
          <c:w val="0.33657177333038302"/>
          <c:h val="0.179595858562001"/>
        </c:manualLayout>
      </c:layout>
      <c:overlay val="0"/>
      <c:txPr>
        <a:bodyPr/>
        <a:lstStyle/>
        <a:p>
          <a:pPr>
            <a:defRPr sz="16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01600">
        <a:schemeClr val="accent1">
          <a:satMod val="175000"/>
          <a:alpha val="40000"/>
        </a:schemeClr>
      </a:glow>
    </a:effectLst>
  </c:spPr>
  <c:txPr>
    <a:bodyPr/>
    <a:lstStyle/>
    <a:p>
      <a:pPr>
        <a:defRPr sz="1800" b="0" i="0">
          <a:latin typeface="Circe Light"/>
          <a:cs typeface="Circe Light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C1E7-B723-4A97-B1BD-9CB325E6FFC4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BC89F-E073-44F4-8D46-3CB90523E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2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BFE76-2589-49A5-B0E7-24857050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8C33AB-9E76-433A-97F6-F0A3E5040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FBA8B-B120-4108-BB9C-504F1820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FD8D1-4FA8-4E6E-9D90-397D2DEA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FC195-A41A-4D21-9D82-11378FA1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2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5EFB2-6FE0-487D-80D4-18559F48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A0BC9-FCCD-4C60-94AC-38C84118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D0813-0198-443A-AE17-D9C04BC4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FCEBE-1969-4F37-9898-2890D815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FDFEF-D8C8-4A3D-B7B2-A311E937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9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323FBD-C5B9-484F-BE00-B81C89DBA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6A0662-8810-45C7-8543-CB1A5529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7F54-4920-4F21-B354-C36E2B55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50406-43F9-419E-8C9F-CFEA38C2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80490-7498-4B16-975B-AC72E39D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D9FF1-6B99-4602-9572-FE8DD46F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252D9-08F1-470F-ABD1-2F3D8441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3A954-051A-4F3B-A0C1-6DE292B6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7D9DC-433E-45DC-A455-856BA0A0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379E4-567A-403F-8F92-18F9EE14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A0302-873A-45DD-8BBD-26F06633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8B7C9D-64CC-436D-975E-6F18C1B6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C8523-84DA-4C8D-80B8-79062441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D1728-5514-4E82-898B-B9934703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C6232-41FE-4C3C-9D4C-E01B10BD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9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EC7CD-5439-4D05-9B9B-AEB3DA75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C78AF-DAD9-40DB-9DAF-2A45502F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167CD7-FBF2-449B-A28E-09E14B6A8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8EC1BA-23B0-4B30-88A3-56FEDC1C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9957D8-09A3-4BC8-82D0-49DC77D2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F9B156-8BAC-4CE3-BD48-E78293A4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EEFC1-6BD5-4D72-BDF3-5E4473BE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31675-9A10-4BA7-8EC7-D739A76CC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0C229-5C53-4F79-825F-C2348AE6A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49A170-BA46-4B71-B22C-43A3C670F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0C2AAF-18EA-4701-90E5-8123F10C0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62CDC6-EAF1-48BA-9922-4FC3EDFA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674AC1-9EB9-4B1A-BD4A-00DC4E38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4BD9A9-0F66-4920-B549-59F9F13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0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05B66-86C5-4549-AAD2-97421F91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25C3AA-EF79-4AD3-B729-21980A92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7E171D-1DDA-4197-B80C-4D887B99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7773D-0C93-4268-88CA-C7CF76A8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C58C37-4E19-43B9-9B2E-01CE9E8E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CB5717-588E-4575-A8E8-3426DD45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37BD56-6981-4105-B904-BC35EAE6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9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55EE7-3781-429E-902F-ED58CE66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5C2D2-17AD-499E-90D7-6E4FF70D7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F89C4B-3278-44B9-861C-77624311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B65B8A-6D29-4B5E-BF47-F1EE2A85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94C49-637C-4C8F-8247-2847D383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793EA2-9D79-4CA5-B32C-85C4778C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9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808D3-FDCC-4FBC-BE3A-4F566124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FC3AF3-2F00-476B-A122-C488DF311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1A2E52-0F92-4C2F-A5F5-BBD18F527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6FE295-AF4C-4286-95A0-13AFF6A1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BDF68C-3231-4D80-862A-DA2E2FB6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54E30-B62B-4AC4-B795-8D1100F0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5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4884A-AE2D-4757-A2CF-FBB7D0E9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028F6-7CE7-4335-8603-D97A5F9E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5CE07-C503-414A-9375-EAF0C5B9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402B-E126-41B7-B99F-77E9ADB0374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60E7C-FC91-446D-AA7B-40A34E471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0A0B6-F1D0-4126-A9C8-B0DD83F40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9AA3-8D3C-44A6-88F6-7B28FCD4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9.png" /><Relationship Id="rId4" Type="http://schemas.openxmlformats.org/officeDocument/2006/relationships/image" Target="../media/image28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4.jp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 /><Relationship Id="rId13" Type="http://schemas.openxmlformats.org/officeDocument/2006/relationships/image" Target="../media/image45.emf" /><Relationship Id="rId3" Type="http://schemas.openxmlformats.org/officeDocument/2006/relationships/image" Target="../media/image35.png" /><Relationship Id="rId7" Type="http://schemas.openxmlformats.org/officeDocument/2006/relationships/image" Target="../media/image39.emf" /><Relationship Id="rId12" Type="http://schemas.openxmlformats.org/officeDocument/2006/relationships/image" Target="../media/image4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8.emf" /><Relationship Id="rId11" Type="http://schemas.openxmlformats.org/officeDocument/2006/relationships/image" Target="../media/image43.png" /><Relationship Id="rId5" Type="http://schemas.openxmlformats.org/officeDocument/2006/relationships/image" Target="../media/image37.emf" /><Relationship Id="rId10" Type="http://schemas.openxmlformats.org/officeDocument/2006/relationships/image" Target="../media/image42.tiff" /><Relationship Id="rId4" Type="http://schemas.openxmlformats.org/officeDocument/2006/relationships/image" Target="../media/image36.emf" /><Relationship Id="rId9" Type="http://schemas.openxmlformats.org/officeDocument/2006/relationships/image" Target="../media/image41.tiff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 /><Relationship Id="rId3" Type="http://schemas.openxmlformats.org/officeDocument/2006/relationships/image" Target="../media/image46.png" /><Relationship Id="rId7" Type="http://schemas.openxmlformats.org/officeDocument/2006/relationships/image" Target="../media/image50.png" /><Relationship Id="rId12" Type="http://schemas.openxmlformats.org/officeDocument/2006/relationships/image" Target="../media/image5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9.png" /><Relationship Id="rId11" Type="http://schemas.microsoft.com/office/2007/relationships/hdphoto" Target="../media/hdphoto3.wdp" /><Relationship Id="rId5" Type="http://schemas.openxmlformats.org/officeDocument/2006/relationships/image" Target="../media/image48.png" /><Relationship Id="rId10" Type="http://schemas.openxmlformats.org/officeDocument/2006/relationships/image" Target="../media/image53.png" /><Relationship Id="rId4" Type="http://schemas.openxmlformats.org/officeDocument/2006/relationships/image" Target="../media/image47.png" /><Relationship Id="rId9" Type="http://schemas.openxmlformats.org/officeDocument/2006/relationships/image" Target="../media/image52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 /><Relationship Id="rId3" Type="http://schemas.openxmlformats.org/officeDocument/2006/relationships/image" Target="../media/image55.png" /><Relationship Id="rId7" Type="http://schemas.openxmlformats.org/officeDocument/2006/relationships/image" Target="../media/image57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png" /><Relationship Id="rId5" Type="http://schemas.openxmlformats.org/officeDocument/2006/relationships/image" Target="../media/image56.png" /><Relationship Id="rId4" Type="http://schemas.openxmlformats.org/officeDocument/2006/relationships/image" Target="../media/image29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4.png" /><Relationship Id="rId7" Type="http://schemas.openxmlformats.org/officeDocument/2006/relationships/image" Target="../media/image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10" Type="http://schemas.openxmlformats.org/officeDocument/2006/relationships/image" Target="../media/image10.png" /><Relationship Id="rId4" Type="http://schemas.openxmlformats.org/officeDocument/2006/relationships/image" Target="../media/image5.png" /><Relationship Id="rId9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g" /><Relationship Id="rId5" Type="http://schemas.openxmlformats.org/officeDocument/2006/relationships/image" Target="../media/image12.png" /><Relationship Id="rId10" Type="http://schemas.openxmlformats.org/officeDocument/2006/relationships/image" Target="../media/image17.png" /><Relationship Id="rId4" Type="http://schemas.openxmlformats.org/officeDocument/2006/relationships/image" Target="../media/image11.png" /><Relationship Id="rId9" Type="http://schemas.openxmlformats.org/officeDocument/2006/relationships/image" Target="../media/image1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7" Type="http://schemas.openxmlformats.org/officeDocument/2006/relationships/image" Target="../media/image21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png" /><Relationship Id="rId5" Type="http://schemas.microsoft.com/office/2007/relationships/hdphoto" Target="../media/hdphoto2.wdp" /><Relationship Id="rId4" Type="http://schemas.openxmlformats.org/officeDocument/2006/relationships/image" Target="../media/image19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7" Type="http://schemas.openxmlformats.org/officeDocument/2006/relationships/image" Target="../media/image26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jpg" /><Relationship Id="rId5" Type="http://schemas.openxmlformats.org/officeDocument/2006/relationships/image" Target="../media/image24.jpg" /><Relationship Id="rId4" Type="http://schemas.openxmlformats.org/officeDocument/2006/relationships/image" Target="../media/image23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468"/>
            </a:gs>
            <a:gs pos="100000">
              <a:schemeClr val="tx1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2D031-FA70-4FFE-B2D1-A7C667DC9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3867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1D9F63-DFC7-4C4D-B9CD-CB655DABA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80" y="2070100"/>
            <a:ext cx="4509002" cy="1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механизм реализации </a:t>
              </a:r>
              <a:r>
                <a:rPr lang="ru-RU" b="1" cap="all" dirty="0">
                  <a:solidFill>
                    <a:schemeClr val="bg1"/>
                  </a:solidFill>
                </a:rPr>
                <a:t>Сквозных проектов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38" name="Стрелка: шеврон 37">
            <a:extLst>
              <a:ext uri="{FF2B5EF4-FFF2-40B4-BE49-F238E27FC236}">
                <a16:creationId xmlns:a16="http://schemas.microsoft.com/office/drawing/2014/main" id="{36F53A37-3322-4205-A061-594D11E83A41}"/>
              </a:ext>
            </a:extLst>
          </p:cNvPr>
          <p:cNvSpPr/>
          <p:nvPr/>
        </p:nvSpPr>
        <p:spPr>
          <a:xfrm rot="5400000">
            <a:off x="2408479" y="2593462"/>
            <a:ext cx="307776" cy="66235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F69C1A-6B5C-4391-9247-2FDABAD11482}"/>
              </a:ext>
            </a:extLst>
          </p:cNvPr>
          <p:cNvSpPr txBox="1"/>
          <p:nvPr/>
        </p:nvSpPr>
        <p:spPr>
          <a:xfrm>
            <a:off x="675689" y="1322389"/>
            <a:ext cx="3756634" cy="12361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44000" rIns="252000" bIns="226800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CC3300"/>
              </a:buClr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rPr>
              <a:t>ПРАВИТЕЛЬСТВЕННАЯ КОМИССИЯ ПО ЦИФРОВИЗАЦИИ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под председательством вице-премьера Чернышенко Д.Н.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C33A9-2F07-4385-8844-E309EF652972}"/>
              </a:ext>
            </a:extLst>
          </p:cNvPr>
          <p:cNvSpPr txBox="1"/>
          <p:nvPr/>
        </p:nvSpPr>
        <p:spPr>
          <a:xfrm>
            <a:off x="666568" y="3294716"/>
            <a:ext cx="3765756" cy="4953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bIns="133200" rtlCol="0"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Circe"/>
                <a:cs typeface="Circe"/>
              </a:rPr>
              <a:t>11 ЦЕНТРОВ КОМПЕТЕНЦИЙ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5332120" y="2854001"/>
            <a:ext cx="2584800" cy="730800"/>
            <a:chOff x="5332120" y="2854001"/>
            <a:chExt cx="2584800" cy="7308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F69C1A-6B5C-4391-9247-2FDABAD11482}"/>
                </a:ext>
              </a:extLst>
            </p:cNvPr>
            <p:cNvSpPr txBox="1"/>
            <p:nvPr/>
          </p:nvSpPr>
          <p:spPr>
            <a:xfrm>
              <a:off x="5332120" y="2854001"/>
              <a:ext cx="2584800" cy="7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252000" tIns="50400" rIns="252000" bIns="226800" rtlCol="0">
              <a:spAutoFit/>
            </a:bodyPr>
            <a:lstStyle/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2" name="Изображение 21" descr="Лого Консорциум техника цв(1)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716" y="2888312"/>
              <a:ext cx="1952598" cy="674836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8211145" y="2881879"/>
            <a:ext cx="2566800" cy="730800"/>
            <a:chOff x="9032868" y="3193182"/>
            <a:chExt cx="2566800" cy="7308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F69C1A-6B5C-4391-9247-2FDABAD11482}"/>
                </a:ext>
              </a:extLst>
            </p:cNvPr>
            <p:cNvSpPr txBox="1"/>
            <p:nvPr/>
          </p:nvSpPr>
          <p:spPr>
            <a:xfrm>
              <a:off x="9032868" y="3193182"/>
              <a:ext cx="2566800" cy="7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252000" tIns="50400" rIns="252000" bIns="226800" rtlCol="0">
              <a:spAutoFit/>
            </a:bodyPr>
            <a:lstStyle/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6" name="Изображение 5" descr="007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7" t="23154" r="15110" b="23702"/>
            <a:stretch/>
          </p:blipFill>
          <p:spPr>
            <a:xfrm>
              <a:off x="9462266" y="3225097"/>
              <a:ext cx="1767945" cy="647510"/>
            </a:xfrm>
            <a:prstGeom prst="rect">
              <a:avLst/>
            </a:prstGeom>
          </p:spPr>
        </p:pic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5B4DEBA-4F88-45D0-AD15-AF9A6E51AF13}"/>
              </a:ext>
            </a:extLst>
          </p:cNvPr>
          <p:cNvCxnSpPr>
            <a:cxnSpLocks/>
          </p:cNvCxnSpPr>
          <p:nvPr/>
        </p:nvCxnSpPr>
        <p:spPr>
          <a:xfrm>
            <a:off x="4818283" y="1855365"/>
            <a:ext cx="12451" cy="1718391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097CF9D-5E74-4E0B-B429-EC4CFF868BA5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432324" y="3536399"/>
            <a:ext cx="398410" cy="5993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097CF9D-5E74-4E0B-B429-EC4CFF868BA5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830733" y="1768473"/>
            <a:ext cx="1578440" cy="12179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37EA981-C735-4C19-B060-D33891857061}"/>
              </a:ext>
            </a:extLst>
          </p:cNvPr>
          <p:cNvSpPr txBox="1"/>
          <p:nvPr/>
        </p:nvSpPr>
        <p:spPr>
          <a:xfrm>
            <a:off x="7246102" y="2142790"/>
            <a:ext cx="3710202" cy="585745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288000" tIns="111600" rIns="216000" bIns="133200" rtlCol="0">
            <a:spAutoFit/>
          </a:bodyPr>
          <a:lstStyle/>
          <a:p>
            <a:pPr marL="171450" lvl="1" indent="-17145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организует разработку и производство новой медицинской техники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C33A9-2F07-4385-8844-E309EF652972}"/>
              </a:ext>
            </a:extLst>
          </p:cNvPr>
          <p:cNvSpPr txBox="1"/>
          <p:nvPr/>
        </p:nvSpPr>
        <p:spPr>
          <a:xfrm>
            <a:off x="6409173" y="1305354"/>
            <a:ext cx="3765756" cy="9262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bIns="133200" rtlCol="0"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Circe"/>
                <a:cs typeface="Circe"/>
              </a:rPr>
              <a:t>ЦЕНТР КОМПЕТЕНЦИИ «МЕДИЦИНСКАЯ ТЕХНИКА И ТЕЛЕМЕДИЦИНА»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973393" y="3607836"/>
            <a:ext cx="20884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головные организации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7EA981-C735-4C19-B060-D33891857061}"/>
              </a:ext>
            </a:extLst>
          </p:cNvPr>
          <p:cNvSpPr txBox="1"/>
          <p:nvPr/>
        </p:nvSpPr>
        <p:spPr>
          <a:xfrm>
            <a:off x="4367923" y="4944514"/>
            <a:ext cx="2778576" cy="1247464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288000" tIns="111600" rIns="216000" bIns="133200" rtlCol="0">
            <a:spAutoFit/>
          </a:bodyPr>
          <a:lstStyle/>
          <a:p>
            <a:pPr marL="171450" lvl="1" indent="-1714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формирует медико-технические задания на медицинскую технику</a:t>
            </a:r>
          </a:p>
          <a:p>
            <a:pPr marL="171450" lvl="1" indent="-1714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сопровождает разработку медицинской техники</a:t>
            </a:r>
          </a:p>
          <a:p>
            <a:pPr marL="171450" lvl="1" indent="-1714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закупает медицинскую технику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F097CF9D-5E74-4E0B-B429-EC4CFF868BA5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6828781" y="4768648"/>
            <a:ext cx="2135467" cy="510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851886" y="4245869"/>
            <a:ext cx="2088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субсидии на приобретения медицинской техники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8901888" y="4395593"/>
            <a:ext cx="2901038" cy="1242479"/>
            <a:chOff x="4698773" y="2839109"/>
            <a:chExt cx="2704945" cy="108000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D071C0-82C8-4947-A59A-45C06FCA7F04}"/>
                </a:ext>
              </a:extLst>
            </p:cNvPr>
            <p:cNvSpPr txBox="1"/>
            <p:nvPr/>
          </p:nvSpPr>
          <p:spPr>
            <a:xfrm>
              <a:off x="4698773" y="2839109"/>
              <a:ext cx="2704945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44000" tIns="180000" bIns="180000" rtlCol="0">
              <a:spAutoFit/>
            </a:bodyPr>
            <a:lstStyle/>
            <a:p>
              <a:pPr marL="0" lvl="1" algn="ctr">
                <a:spcBef>
                  <a:spcPts val="1200"/>
                </a:spcBef>
              </a:pPr>
              <a:endParaRPr lang="ru-RU" sz="11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55" name="Рисунок 58">
              <a:extLst>
                <a:ext uri="{FF2B5EF4-FFF2-40B4-BE49-F238E27FC236}">
                  <a16:creationId xmlns:a16="http://schemas.microsoft.com/office/drawing/2014/main" id="{ADA3819A-6F00-41F2-8246-3043CEF6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192" y="2896234"/>
              <a:ext cx="1034106" cy="916908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FBC33A9-2F07-4385-8844-E309EF652972}"/>
              </a:ext>
            </a:extLst>
          </p:cNvPr>
          <p:cNvSpPr txBox="1"/>
          <p:nvPr/>
        </p:nvSpPr>
        <p:spPr>
          <a:xfrm>
            <a:off x="4009010" y="4520972"/>
            <a:ext cx="2819771" cy="495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bIns="133200" rtlCol="0"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irce"/>
                <a:cs typeface="Circe"/>
              </a:rPr>
              <a:t>ЯКОРНЫЙ ЗАКАЗЧИК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F097CF9D-5E74-4E0B-B429-EC4CFF868BA5}"/>
              </a:ext>
            </a:extLst>
          </p:cNvPr>
          <p:cNvCxnSpPr>
            <a:cxnSpLocks/>
          </p:cNvCxnSpPr>
          <p:nvPr/>
        </p:nvCxnSpPr>
        <p:spPr>
          <a:xfrm flipV="1">
            <a:off x="10224728" y="1780652"/>
            <a:ext cx="1167337" cy="2976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5B4DEBA-4F88-45D0-AD15-AF9A6E51AF13}"/>
              </a:ext>
            </a:extLst>
          </p:cNvPr>
          <p:cNvCxnSpPr>
            <a:cxnSpLocks/>
          </p:cNvCxnSpPr>
          <p:nvPr/>
        </p:nvCxnSpPr>
        <p:spPr>
          <a:xfrm flipH="1">
            <a:off x="11354714" y="1858340"/>
            <a:ext cx="15446" cy="2512351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10016425" y="1260337"/>
            <a:ext cx="2088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субсидии на разработку медицинской техники</a:t>
            </a:r>
          </a:p>
        </p:txBody>
      </p:sp>
      <p:sp>
        <p:nvSpPr>
          <p:cNvPr id="72" name="Равнобедренный треугольник 71">
            <a:extLst>
              <a:ext uri="{FF2B5EF4-FFF2-40B4-BE49-F238E27FC236}">
                <a16:creationId xmlns:a16="http://schemas.microsoft.com/office/drawing/2014/main" id="{81D94B7E-D069-42D8-8F05-DD4B18EA5B19}"/>
              </a:ext>
            </a:extLst>
          </p:cNvPr>
          <p:cNvSpPr/>
          <p:nvPr/>
        </p:nvSpPr>
        <p:spPr>
          <a:xfrm rot="16200000">
            <a:off x="10177782" y="1723683"/>
            <a:ext cx="152400" cy="1016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  <a:latin typeface="Circe Light" panose="020B0402020203020203" pitchFamily="34" charset="-52"/>
            </a:endParaRPr>
          </a:p>
        </p:txBody>
      </p: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81D94B7E-D069-42D8-8F05-DD4B18EA5B19}"/>
              </a:ext>
            </a:extLst>
          </p:cNvPr>
          <p:cNvSpPr/>
          <p:nvPr/>
        </p:nvSpPr>
        <p:spPr>
          <a:xfrm rot="16200000">
            <a:off x="6819185" y="4702711"/>
            <a:ext cx="152400" cy="1016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  <a:latin typeface="Circe Light" panose="020B04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631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0095F7-AC95-485A-AE3D-AFC2665748C0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FB138D-7826-45FC-A9A8-BDDBDC4B32FD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Постановления правительства </a:t>
              </a:r>
              <a:r>
                <a:rPr lang="ru-RU" b="1" cap="all" dirty="0">
                  <a:solidFill>
                    <a:schemeClr val="bg1"/>
                  </a:solidFill>
                </a:rPr>
                <a:t>от 03.12.2020 №№ 2013, 2014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8D05A5-0948-4E3C-90D7-F1D25347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AE98C3B-5FDB-43B1-9D4D-2DCB96B5C23B}"/>
              </a:ext>
            </a:extLst>
          </p:cNvPr>
          <p:cNvGrpSpPr/>
          <p:nvPr/>
        </p:nvGrpSpPr>
        <p:grpSpPr>
          <a:xfrm>
            <a:off x="982530" y="1018223"/>
            <a:ext cx="10004614" cy="5417464"/>
            <a:chOff x="380102" y="996707"/>
            <a:chExt cx="10004614" cy="541746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EA53430-7149-465B-91E2-04F5BA793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406" y="1504538"/>
              <a:ext cx="3472006" cy="49096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700EAC-7AA5-4BBC-A0C1-B375E3CC7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710" y="1183341"/>
              <a:ext cx="3472006" cy="49096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40367CF-F840-4D12-B855-DF753F0BA6D6}"/>
                </a:ext>
              </a:extLst>
            </p:cNvPr>
            <p:cNvSpPr/>
            <p:nvPr/>
          </p:nvSpPr>
          <p:spPr>
            <a:xfrm>
              <a:off x="4257257" y="996707"/>
              <a:ext cx="245600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accent2">
                      <a:lumMod val="7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На основе мнений участников были подготовлены предложения, которые легли в основу данных нормативных актов  </a:t>
              </a:r>
              <a:endParaRPr lang="ru-RU" sz="900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337C3D3-2478-49DD-95E0-562CF1A26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02" y="1183341"/>
              <a:ext cx="3472006" cy="49096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8499931-F23A-418D-920A-352D2EFD9601}"/>
              </a:ext>
            </a:extLst>
          </p:cNvPr>
          <p:cNvSpPr/>
          <p:nvPr/>
        </p:nvSpPr>
        <p:spPr>
          <a:xfrm>
            <a:off x="4454536" y="2581835"/>
            <a:ext cx="3060602" cy="107576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5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0095F7-AC95-485A-AE3D-AFC2665748C0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FB138D-7826-45FC-A9A8-BDDBDC4B32FD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Постановление правительства </a:t>
              </a:r>
              <a:r>
                <a:rPr lang="ru-RU" b="1" cap="all" dirty="0">
                  <a:solidFill>
                    <a:schemeClr val="bg1"/>
                  </a:solidFill>
                </a:rPr>
                <a:t>от 17.07.2015 № 719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8D05A5-0948-4E3C-90D7-F1D25347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A57ABC-2A47-408A-A3D2-53E562920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9" y="1158343"/>
            <a:ext cx="5813473" cy="4107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06A3D3-6BE8-4DA1-ADC0-9AD005C6C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2" y="2148046"/>
            <a:ext cx="5813473" cy="4107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75BC38-0771-4804-A90A-91E19CF5BEC3}"/>
              </a:ext>
            </a:extLst>
          </p:cNvPr>
          <p:cNvSpPr/>
          <p:nvPr/>
        </p:nvSpPr>
        <p:spPr>
          <a:xfrm>
            <a:off x="6492943" y="1364918"/>
            <a:ext cx="24560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На основе мнений участников были подготовлены предложения, которые легли в основу данных нормативных актов 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3982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BD61F309-F69D-4827-8B54-5FF33C1C7542}"/>
              </a:ext>
            </a:extLst>
          </p:cNvPr>
          <p:cNvSpPr txBox="1"/>
          <p:nvPr/>
        </p:nvSpPr>
        <p:spPr>
          <a:xfrm>
            <a:off x="1396078" y="4792679"/>
            <a:ext cx="2850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cap="all" dirty="0">
                <a:solidFill>
                  <a:srgbClr val="CC3300"/>
                </a:solidFill>
                <a:latin typeface="Circe Extra Light"/>
              </a:rPr>
              <a:t>ЭКОСИСТЕМА ВОСПРОИЗВОДСТВА       ТЕХНОЛОГИЧЕСКОГО ОБЕСПЕЧЕНИЯ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0095F7-AC95-485A-AE3D-AFC2665748C0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FB138D-7826-45FC-A9A8-BDDBDC4B32FD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Единая Цифровая платформа </a:t>
              </a:r>
              <a:r>
                <a:rPr lang="ru-RU" b="1" cap="all" dirty="0">
                  <a:solidFill>
                    <a:schemeClr val="bg1"/>
                  </a:solidFill>
                </a:rPr>
                <a:t>медицинской техники. </a:t>
              </a:r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Цели создания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8D05A5-0948-4E3C-90D7-F1D25347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98BB2F-8A67-46B6-A60A-41B065F138DC}"/>
              </a:ext>
            </a:extLst>
          </p:cNvPr>
          <p:cNvSpPr txBox="1"/>
          <p:nvPr/>
        </p:nvSpPr>
        <p:spPr>
          <a:xfrm>
            <a:off x="921719" y="1735643"/>
            <a:ext cx="4186708" cy="20520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Создание единой платформы данных для управления</a:t>
            </a:r>
          </a:p>
          <a:p>
            <a:pPr marL="285750" indent="-285750">
              <a:spcAft>
                <a:spcPts val="9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Управление воспроизводством и инновациями в производстве оборудования и медицинских изделий через «цифру»</a:t>
            </a:r>
          </a:p>
          <a:p>
            <a:pPr marL="285750" indent="-285750">
              <a:spcAft>
                <a:spcPts val="9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Учет оборудования уникально к выданным лицензиям на медицинскую деятельность, выданных Росздравнадзором с учетом видов деятельности по лицензиям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0E8B5-B171-4B25-A5F9-D75732490692}"/>
              </a:ext>
            </a:extLst>
          </p:cNvPr>
          <p:cNvSpPr txBox="1"/>
          <p:nvPr/>
        </p:nvSpPr>
        <p:spPr>
          <a:xfrm>
            <a:off x="482255" y="1405957"/>
            <a:ext cx="4272626" cy="397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08000" rIns="252000" bIns="72000" rtlCol="0">
            <a:spAutoFit/>
          </a:bodyPr>
          <a:lstStyle/>
          <a:p>
            <a:pPr marL="0" lvl="1" algn="ctr"/>
            <a:r>
              <a:rPr lang="ru-RU" sz="1400" b="1" dirty="0">
                <a:solidFill>
                  <a:schemeClr val="bg1"/>
                </a:solidFill>
                <a:latin typeface="Circe Extra Light"/>
              </a:rPr>
              <a:t>ГОСУДАРСТВЕННОЕ РЕГУЛИРОВАНИЕ</a:t>
            </a:r>
            <a:endParaRPr lang="en-US" sz="1400" b="1" dirty="0">
              <a:solidFill>
                <a:schemeClr val="bg1"/>
              </a:solidFill>
              <a:latin typeface="Circe Extr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BAEDE-A21F-4228-8BF3-2CB2A7CC9A84}"/>
              </a:ext>
            </a:extLst>
          </p:cNvPr>
          <p:cNvSpPr txBox="1"/>
          <p:nvPr/>
        </p:nvSpPr>
        <p:spPr>
          <a:xfrm>
            <a:off x="5795660" y="1696486"/>
            <a:ext cx="5979780" cy="212553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Формирование Сервисов для МО, управляемых через анализ потребностей и развития</a:t>
            </a:r>
          </a:p>
          <a:p>
            <a:pPr marL="285750" indent="-285750">
              <a:spcAft>
                <a:spcPts val="9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Предоставление Оборудования как сервис в субъекты и МО, в составе контрактов «жизненного цикла»</a:t>
            </a:r>
          </a:p>
          <a:p>
            <a:pPr marL="285750" indent="-285750">
              <a:spcAft>
                <a:spcPts val="9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 Повышение утилизации сложного и дорого оборудования за счет совместного его использования объединениями МО</a:t>
            </a:r>
          </a:p>
          <a:p>
            <a:pPr marL="285750" indent="-285750">
              <a:spcAft>
                <a:spcPts val="9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 Методологическое обеспечение субъектов и поставщиков при заключении договоров «жизненного цикла» на оборудование и включение его в тарифы ОМС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4A451-F72D-4C9A-B537-05885D83D700}"/>
              </a:ext>
            </a:extLst>
          </p:cNvPr>
          <p:cNvSpPr txBox="1"/>
          <p:nvPr/>
        </p:nvSpPr>
        <p:spPr>
          <a:xfrm>
            <a:off x="5442114" y="1405545"/>
            <a:ext cx="6249989" cy="3972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08000" rIns="252000" bIns="72000" rtlCol="0">
            <a:spAutoFit/>
          </a:bodyPr>
          <a:lstStyle/>
          <a:p>
            <a:pPr algn="ctr"/>
            <a:r>
              <a:rPr lang="ru-RU" sz="1400" b="1" cap="all" dirty="0">
                <a:solidFill>
                  <a:schemeClr val="bg1"/>
                </a:solidFill>
                <a:latin typeface="Circe Extra Light"/>
              </a:rPr>
              <a:t>Создание сервисного пространства для Потребителя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3057B-46D8-48E6-AF78-879E6C0E3CFE}"/>
              </a:ext>
            </a:extLst>
          </p:cNvPr>
          <p:cNvSpPr txBox="1"/>
          <p:nvPr/>
        </p:nvSpPr>
        <p:spPr>
          <a:xfrm>
            <a:off x="5795660" y="4464378"/>
            <a:ext cx="5979780" cy="1833149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Повышение конкурентоспособности отечественного медицинского оборудования не за счет преференций в закупках и цены, а за счет дополнительных цифровых сервисов, которые может предоставить платформа</a:t>
            </a:r>
          </a:p>
          <a:p>
            <a:pPr marL="285750" indent="-285750">
              <a:spcAft>
                <a:spcPts val="9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Воспроизводство технологического обеспечения с учетом всего жизненного цикла оборудования и медицинского изделия</a:t>
            </a:r>
          </a:p>
          <a:p>
            <a:pPr marL="285750" indent="-285750">
              <a:spcAft>
                <a:spcPts val="9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Включение дорогостоящего оборудования в технологические цепочки на уровне системы здравоохранения региона, а не отдельной МО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D6A7EC-0A27-494A-B7A5-C8EFFC63441D}"/>
              </a:ext>
            </a:extLst>
          </p:cNvPr>
          <p:cNvSpPr txBox="1"/>
          <p:nvPr/>
        </p:nvSpPr>
        <p:spPr>
          <a:xfrm>
            <a:off x="5442114" y="4112963"/>
            <a:ext cx="4272626" cy="397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08000" rIns="252000" bIns="72000" rtlCol="0">
            <a:spAutoFit/>
          </a:bodyPr>
          <a:lstStyle/>
          <a:p>
            <a:pPr algn="ctr"/>
            <a:r>
              <a:rPr lang="ru-RU" sz="1400" b="1" cap="all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Управление жизненным циклом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060AB9D-86E8-42CA-B5CA-587685DA4ABF}"/>
              </a:ext>
            </a:extLst>
          </p:cNvPr>
          <p:cNvGrpSpPr/>
          <p:nvPr/>
        </p:nvGrpSpPr>
        <p:grpSpPr>
          <a:xfrm>
            <a:off x="1831126" y="4439055"/>
            <a:ext cx="227962" cy="293235"/>
            <a:chOff x="2446780" y="4464378"/>
            <a:chExt cx="227962" cy="293235"/>
          </a:xfrm>
        </p:grpSpPr>
        <p:sp>
          <p:nvSpPr>
            <p:cNvPr id="18" name="Стрелка: шеврон 17">
              <a:extLst>
                <a:ext uri="{FF2B5EF4-FFF2-40B4-BE49-F238E27FC236}">
                  <a16:creationId xmlns:a16="http://schemas.microsoft.com/office/drawing/2014/main" id="{8B4BE551-84B9-4477-B9A2-2F49C46A15CD}"/>
                </a:ext>
              </a:extLst>
            </p:cNvPr>
            <p:cNvSpPr/>
            <p:nvPr/>
          </p:nvSpPr>
          <p:spPr>
            <a:xfrm>
              <a:off x="2446780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Стрелка: шеврон 18">
              <a:extLst>
                <a:ext uri="{FF2B5EF4-FFF2-40B4-BE49-F238E27FC236}">
                  <a16:creationId xmlns:a16="http://schemas.microsoft.com/office/drawing/2014/main" id="{C4B7D692-B503-491E-BBF9-D872B869202B}"/>
                </a:ext>
              </a:extLst>
            </p:cNvPr>
            <p:cNvSpPr/>
            <p:nvPr/>
          </p:nvSpPr>
          <p:spPr>
            <a:xfrm>
              <a:off x="2565326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D683D5F-1547-4C65-BB75-0BC13E29447F}"/>
              </a:ext>
            </a:extLst>
          </p:cNvPr>
          <p:cNvSpPr txBox="1"/>
          <p:nvPr/>
        </p:nvSpPr>
        <p:spPr>
          <a:xfrm>
            <a:off x="397241" y="4671902"/>
            <a:ext cx="1441075" cy="240657"/>
          </a:xfrm>
          <a:prstGeom prst="rect">
            <a:avLst/>
          </a:prstGeom>
          <a:noFill/>
        </p:spPr>
        <p:txBody>
          <a:bodyPr wrap="square" lIns="55451" tIns="27725" rIns="55451" bIns="27725" rtlCol="0">
            <a:spAutoFit/>
          </a:bodyPr>
          <a:lstStyle/>
          <a:p>
            <a:r>
              <a:rPr lang="ru-RU" sz="1200" b="1" cap="all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Разработка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4E7929-E7E1-412D-9FCF-3A31B2133781}"/>
              </a:ext>
            </a:extLst>
          </p:cNvPr>
          <p:cNvSpPr txBox="1"/>
          <p:nvPr/>
        </p:nvSpPr>
        <p:spPr>
          <a:xfrm>
            <a:off x="2100823" y="4269507"/>
            <a:ext cx="1441075" cy="240657"/>
          </a:xfrm>
          <a:prstGeom prst="rect">
            <a:avLst/>
          </a:prstGeom>
          <a:noFill/>
        </p:spPr>
        <p:txBody>
          <a:bodyPr wrap="square" lIns="55451" tIns="27725" rIns="55451" bIns="27725" rtlCol="0">
            <a:spAutoFit/>
          </a:bodyPr>
          <a:lstStyle/>
          <a:p>
            <a:pPr algn="ctr"/>
            <a:r>
              <a:rPr lang="ru-RU" sz="1200" b="1" cap="all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испытания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460D085-C807-4D69-86EC-76E93A0B225D}"/>
              </a:ext>
            </a:extLst>
          </p:cNvPr>
          <p:cNvGrpSpPr/>
          <p:nvPr/>
        </p:nvGrpSpPr>
        <p:grpSpPr>
          <a:xfrm>
            <a:off x="3636620" y="4441779"/>
            <a:ext cx="227962" cy="293235"/>
            <a:chOff x="2446780" y="4464378"/>
            <a:chExt cx="227962" cy="293235"/>
          </a:xfrm>
        </p:grpSpPr>
        <p:sp>
          <p:nvSpPr>
            <p:cNvPr id="24" name="Стрелка: шеврон 23">
              <a:extLst>
                <a:ext uri="{FF2B5EF4-FFF2-40B4-BE49-F238E27FC236}">
                  <a16:creationId xmlns:a16="http://schemas.microsoft.com/office/drawing/2014/main" id="{4982140F-AB85-4AF9-BD79-C2B06F74DE44}"/>
                </a:ext>
              </a:extLst>
            </p:cNvPr>
            <p:cNvSpPr/>
            <p:nvPr/>
          </p:nvSpPr>
          <p:spPr>
            <a:xfrm>
              <a:off x="2446780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: шеврон 24">
              <a:extLst>
                <a:ext uri="{FF2B5EF4-FFF2-40B4-BE49-F238E27FC236}">
                  <a16:creationId xmlns:a16="http://schemas.microsoft.com/office/drawing/2014/main" id="{D6E3E3D1-B610-4C3B-BF1A-9C0ACE539BE8}"/>
                </a:ext>
              </a:extLst>
            </p:cNvPr>
            <p:cNvSpPr/>
            <p:nvPr/>
          </p:nvSpPr>
          <p:spPr>
            <a:xfrm>
              <a:off x="2565326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8CF7EF-F62D-4D0E-8205-874228C3C80C}"/>
              </a:ext>
            </a:extLst>
          </p:cNvPr>
          <p:cNvSpPr txBox="1"/>
          <p:nvPr/>
        </p:nvSpPr>
        <p:spPr>
          <a:xfrm>
            <a:off x="4002737" y="4635684"/>
            <a:ext cx="1441075" cy="240657"/>
          </a:xfrm>
          <a:prstGeom prst="rect">
            <a:avLst/>
          </a:prstGeom>
          <a:noFill/>
        </p:spPr>
        <p:txBody>
          <a:bodyPr wrap="square" lIns="55451" tIns="27725" rIns="55451" bIns="27725" rtlCol="0">
            <a:spAutoFit/>
          </a:bodyPr>
          <a:lstStyle/>
          <a:p>
            <a:r>
              <a:rPr lang="ru-RU" sz="1200" b="1" cap="all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производство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C01890D-C828-4FB4-B7E2-9905D6E06A61}"/>
              </a:ext>
            </a:extLst>
          </p:cNvPr>
          <p:cNvGrpSpPr/>
          <p:nvPr/>
        </p:nvGrpSpPr>
        <p:grpSpPr>
          <a:xfrm rot="5400000">
            <a:off x="4088584" y="5274796"/>
            <a:ext cx="227962" cy="293235"/>
            <a:chOff x="2446780" y="4464378"/>
            <a:chExt cx="227962" cy="293235"/>
          </a:xfrm>
        </p:grpSpPr>
        <p:sp>
          <p:nvSpPr>
            <p:cNvPr id="28" name="Стрелка: шеврон 27">
              <a:extLst>
                <a:ext uri="{FF2B5EF4-FFF2-40B4-BE49-F238E27FC236}">
                  <a16:creationId xmlns:a16="http://schemas.microsoft.com/office/drawing/2014/main" id="{49C8EB66-1CCB-43E3-AADF-237875A3113F}"/>
                </a:ext>
              </a:extLst>
            </p:cNvPr>
            <p:cNvSpPr/>
            <p:nvPr/>
          </p:nvSpPr>
          <p:spPr>
            <a:xfrm>
              <a:off x="2446780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Стрелка: шеврон 28">
              <a:extLst>
                <a:ext uri="{FF2B5EF4-FFF2-40B4-BE49-F238E27FC236}">
                  <a16:creationId xmlns:a16="http://schemas.microsoft.com/office/drawing/2014/main" id="{8FE4CCDE-F074-457E-A364-91B399C0BC6D}"/>
                </a:ext>
              </a:extLst>
            </p:cNvPr>
            <p:cNvSpPr/>
            <p:nvPr/>
          </p:nvSpPr>
          <p:spPr>
            <a:xfrm>
              <a:off x="2565326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05E7E8D-1200-43A8-BAC8-952E58123782}"/>
              </a:ext>
            </a:extLst>
          </p:cNvPr>
          <p:cNvSpPr txBox="1"/>
          <p:nvPr/>
        </p:nvSpPr>
        <p:spPr>
          <a:xfrm>
            <a:off x="3256328" y="5932046"/>
            <a:ext cx="1441075" cy="240657"/>
          </a:xfrm>
          <a:prstGeom prst="rect">
            <a:avLst/>
          </a:prstGeom>
          <a:noFill/>
        </p:spPr>
        <p:txBody>
          <a:bodyPr wrap="square" lIns="55451" tIns="27725" rIns="55451" bIns="27725" rtlCol="0">
            <a:spAutoFit/>
          </a:bodyPr>
          <a:lstStyle/>
          <a:p>
            <a:r>
              <a:rPr lang="ru-RU" sz="1200" b="1" cap="all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эксплуатация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26F5828-22F7-47AA-AA6F-5F6BA9BF84E5}"/>
              </a:ext>
            </a:extLst>
          </p:cNvPr>
          <p:cNvGrpSpPr/>
          <p:nvPr/>
        </p:nvGrpSpPr>
        <p:grpSpPr>
          <a:xfrm rot="10800000">
            <a:off x="2674744" y="5909094"/>
            <a:ext cx="227962" cy="293235"/>
            <a:chOff x="2446780" y="4464378"/>
            <a:chExt cx="227962" cy="293235"/>
          </a:xfrm>
        </p:grpSpPr>
        <p:sp>
          <p:nvSpPr>
            <p:cNvPr id="32" name="Стрелка: шеврон 31">
              <a:extLst>
                <a:ext uri="{FF2B5EF4-FFF2-40B4-BE49-F238E27FC236}">
                  <a16:creationId xmlns:a16="http://schemas.microsoft.com/office/drawing/2014/main" id="{7CB2C4E8-2E33-4848-A67B-7EA430BD69B9}"/>
                </a:ext>
              </a:extLst>
            </p:cNvPr>
            <p:cNvSpPr/>
            <p:nvPr/>
          </p:nvSpPr>
          <p:spPr>
            <a:xfrm>
              <a:off x="2446780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Стрелка: шеврон 32">
              <a:extLst>
                <a:ext uri="{FF2B5EF4-FFF2-40B4-BE49-F238E27FC236}">
                  <a16:creationId xmlns:a16="http://schemas.microsoft.com/office/drawing/2014/main" id="{C6992C1C-8CF4-4741-99C0-B7039BFC0DE7}"/>
                </a:ext>
              </a:extLst>
            </p:cNvPr>
            <p:cNvSpPr/>
            <p:nvPr/>
          </p:nvSpPr>
          <p:spPr>
            <a:xfrm>
              <a:off x="2565326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56D8CF8-63CA-4E92-B7D8-F1135899F026}"/>
              </a:ext>
            </a:extLst>
          </p:cNvPr>
          <p:cNvSpPr txBox="1"/>
          <p:nvPr/>
        </p:nvSpPr>
        <p:spPr>
          <a:xfrm>
            <a:off x="1129386" y="5932046"/>
            <a:ext cx="1441075" cy="240657"/>
          </a:xfrm>
          <a:prstGeom prst="rect">
            <a:avLst/>
          </a:prstGeom>
          <a:noFill/>
        </p:spPr>
        <p:txBody>
          <a:bodyPr wrap="square" lIns="55451" tIns="27725" rIns="55451" bIns="27725" rtlCol="0">
            <a:spAutoFit/>
          </a:bodyPr>
          <a:lstStyle/>
          <a:p>
            <a:r>
              <a:rPr lang="ru-RU" sz="1200" b="1" cap="all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требования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A63BAE3-F9CC-43C0-B02E-898CB62D5408}"/>
              </a:ext>
            </a:extLst>
          </p:cNvPr>
          <p:cNvGrpSpPr/>
          <p:nvPr/>
        </p:nvGrpSpPr>
        <p:grpSpPr>
          <a:xfrm rot="16200000">
            <a:off x="1330138" y="5279360"/>
            <a:ext cx="227962" cy="293235"/>
            <a:chOff x="2446780" y="4464378"/>
            <a:chExt cx="227962" cy="293235"/>
          </a:xfrm>
        </p:grpSpPr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F8DFB9A3-1E2F-4534-8A64-9A2205969A33}"/>
                </a:ext>
              </a:extLst>
            </p:cNvPr>
            <p:cNvSpPr/>
            <p:nvPr/>
          </p:nvSpPr>
          <p:spPr>
            <a:xfrm>
              <a:off x="2446780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BAB102C9-E7A1-4634-AE45-F18609F32378}"/>
                </a:ext>
              </a:extLst>
            </p:cNvPr>
            <p:cNvSpPr/>
            <p:nvPr/>
          </p:nvSpPr>
          <p:spPr>
            <a:xfrm>
              <a:off x="2565326" y="4464378"/>
              <a:ext cx="109416" cy="29323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67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176A0D0-D78D-47E8-974B-E615159AA5BD}"/>
              </a:ext>
            </a:extLst>
          </p:cNvPr>
          <p:cNvSpPr/>
          <p:nvPr/>
        </p:nvSpPr>
        <p:spPr>
          <a:xfrm>
            <a:off x="7430713" y="4605929"/>
            <a:ext cx="1133443" cy="37389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cap="all" dirty="0">
                <a:solidFill>
                  <a:srgbClr val="CC3300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Минздрав России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0095F7-AC95-485A-AE3D-AFC2665748C0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FB138D-7826-45FC-A9A8-BDDBDC4B32FD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Единая Цифровая платформа </a:t>
              </a:r>
              <a:r>
                <a:rPr lang="ru-RU" b="1" cap="all" dirty="0">
                  <a:solidFill>
                    <a:schemeClr val="bg1"/>
                  </a:solidFill>
                </a:rPr>
                <a:t>медицинской техники. </a:t>
              </a:r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пользователи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8D05A5-0948-4E3C-90D7-F1D25347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45646A2C-0991-4F59-8090-C5762BC8B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85022"/>
              </p:ext>
            </p:extLst>
          </p:nvPr>
        </p:nvGraphicFramePr>
        <p:xfrm>
          <a:off x="611063" y="1160943"/>
          <a:ext cx="6047519" cy="498071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94719">
                  <a:extLst>
                    <a:ext uri="{9D8B030D-6E8A-4147-A177-3AD203B41FA5}">
                      <a16:colId xmlns:a16="http://schemas.microsoft.com/office/drawing/2014/main" val="36884995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824627665"/>
                    </a:ext>
                  </a:extLst>
                </a:gridCol>
              </a:tblGrid>
              <a:tr h="3997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all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Пользователь</a:t>
                      </a:r>
                    </a:p>
                  </a:txBody>
                  <a:tcPr marL="63500" marR="63500" marT="108000" marB="635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cap="all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Ценность</a:t>
                      </a:r>
                    </a:p>
                  </a:txBody>
                  <a:tcPr marL="63500" marR="63500" marT="108000" marB="635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23070"/>
                  </a:ext>
                </a:extLst>
              </a:tr>
              <a:tr h="4277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/>
                          <a:ea typeface="+mn-ea"/>
                          <a:cs typeface="Arial"/>
                        </a:rPr>
                        <a:t>Консорциум "Медицинская техника"</a:t>
                      </a:r>
                    </a:p>
                  </a:txBody>
                  <a:tcPr marL="108000" marR="108000" marT="108000" marB="10800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/>
                          <a:ea typeface="+mn-ea"/>
                          <a:cs typeface="Arial"/>
                        </a:rPr>
                        <a:t>Оператор Единой Цифровой Платформы </a:t>
                      </a:r>
                    </a:p>
                  </a:txBody>
                  <a:tcPr marL="108000" marR="108000" marT="108000" marB="10800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317867"/>
                  </a:ext>
                </a:extLst>
              </a:tr>
              <a:tr h="86617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Минпромторг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Аналитика в потребностях МТ для отрасли здравоохранения; управляемое среднесрочное и долгосрочное планирование в развитии медицинской промышленности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25428"/>
                  </a:ext>
                </a:extLst>
              </a:tr>
              <a:tr h="52259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Медицинская организация (покупатели/пользователи МТ)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Своевременное обслуживание МТ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063442"/>
                  </a:ext>
                </a:extLst>
              </a:tr>
              <a:tr h="33883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Министерство здравоохранения РФ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Аналитика и прогнозирование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888780"/>
                  </a:ext>
                </a:extLst>
              </a:tr>
              <a:tr h="31032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Росздравнадзор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Мониторинг состояния МТ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056908"/>
                  </a:ext>
                </a:extLst>
              </a:tr>
              <a:tr h="31032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Минэкономразвития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Сведения о потребности в МТ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159430"/>
                  </a:ext>
                </a:extLst>
              </a:tr>
              <a:tr h="31032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Производитель МТ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Планы производства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169631"/>
                  </a:ext>
                </a:extLst>
              </a:tr>
              <a:tr h="3393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Производитель комплектующих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Планы производства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084839"/>
                  </a:ext>
                </a:extLst>
              </a:tr>
              <a:tr h="3049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Дистрибьюторы/Импортеры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irce Light" panose="020B0402020203020203" pitchFamily="34" charset="-52"/>
                          <a:ea typeface="+mn-ea"/>
                          <a:cs typeface="Arial" panose="020B0604020202020204" pitchFamily="34" charset="0"/>
                        </a:rPr>
                        <a:t>Планы поставок</a:t>
                      </a:r>
                    </a:p>
                  </a:txBody>
                  <a:tcPr marL="108000" marR="108000" marT="108000" marB="108000">
                    <a:lnL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42515"/>
                  </a:ext>
                </a:extLst>
              </a:tr>
            </a:tbl>
          </a:graphicData>
        </a:graphic>
      </p:graphicFrame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FC17023-E355-44E7-8A86-2157B9632C5E}"/>
              </a:ext>
            </a:extLst>
          </p:cNvPr>
          <p:cNvGrpSpPr/>
          <p:nvPr/>
        </p:nvGrpSpPr>
        <p:grpSpPr>
          <a:xfrm>
            <a:off x="7006370" y="2359861"/>
            <a:ext cx="4708251" cy="3086757"/>
            <a:chOff x="2303709" y="1049969"/>
            <a:chExt cx="7160127" cy="4948530"/>
          </a:xfrm>
        </p:grpSpPr>
        <p:sp>
          <p:nvSpPr>
            <p:cNvPr id="44" name="Прямоугольник: скругленные углы 22">
              <a:extLst>
                <a:ext uri="{FF2B5EF4-FFF2-40B4-BE49-F238E27FC236}">
                  <a16:creationId xmlns:a16="http://schemas.microsoft.com/office/drawing/2014/main" id="{03485E12-A886-4853-835A-922D2CF16680}"/>
                </a:ext>
              </a:extLst>
            </p:cNvPr>
            <p:cNvSpPr/>
            <p:nvPr/>
          </p:nvSpPr>
          <p:spPr>
            <a:xfrm>
              <a:off x="2872308" y="5344719"/>
              <a:ext cx="6007118" cy="6537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ru-RU" sz="1400" b="1" cap="all" dirty="0">
                  <a:solidFill>
                    <a:schemeClr val="bg1"/>
                  </a:solidFill>
                  <a:latin typeface="Circe Extra Light"/>
                </a:rPr>
                <a:t>Якорные заказчики</a:t>
              </a:r>
            </a:p>
          </p:txBody>
        </p:sp>
        <p:sp>
          <p:nvSpPr>
            <p:cNvPr id="45" name="Прямоугольник: скругленные углы 23">
              <a:extLst>
                <a:ext uri="{FF2B5EF4-FFF2-40B4-BE49-F238E27FC236}">
                  <a16:creationId xmlns:a16="http://schemas.microsoft.com/office/drawing/2014/main" id="{09B3DC3F-52CD-4B6B-920E-B9C2AA97B283}"/>
                </a:ext>
              </a:extLst>
            </p:cNvPr>
            <p:cNvSpPr/>
            <p:nvPr/>
          </p:nvSpPr>
          <p:spPr>
            <a:xfrm>
              <a:off x="2875090" y="1049969"/>
              <a:ext cx="6007119" cy="6537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b="1" cap="all" dirty="0">
                  <a:solidFill>
                    <a:schemeClr val="bg1"/>
                  </a:solidFill>
                  <a:latin typeface="Circe Extra Light"/>
                </a:rPr>
                <a:t>Центр компетенции Минпромторга</a:t>
              </a:r>
            </a:p>
          </p:txBody>
        </p:sp>
        <p:sp>
          <p:nvSpPr>
            <p:cNvPr id="46" name="Прямоугольник: скругленные углы 24">
              <a:extLst>
                <a:ext uri="{FF2B5EF4-FFF2-40B4-BE49-F238E27FC236}">
                  <a16:creationId xmlns:a16="http://schemas.microsoft.com/office/drawing/2014/main" id="{8955A37C-455B-4EF0-83C7-9F79AC4B3EF6}"/>
                </a:ext>
              </a:extLst>
            </p:cNvPr>
            <p:cNvSpPr/>
            <p:nvPr/>
          </p:nvSpPr>
          <p:spPr>
            <a:xfrm rot="16200000">
              <a:off x="859141" y="3207919"/>
              <a:ext cx="3457735" cy="56859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cap="all" dirty="0">
                  <a:solidFill>
                    <a:schemeClr val="bg1"/>
                  </a:solidFill>
                  <a:latin typeface="Circe Extra Light"/>
                </a:rPr>
                <a:t>Производители</a:t>
              </a:r>
            </a:p>
          </p:txBody>
        </p:sp>
        <p:sp>
          <p:nvSpPr>
            <p:cNvPr id="47" name="Прямоугольник: скругленные углы 25">
              <a:extLst>
                <a:ext uri="{FF2B5EF4-FFF2-40B4-BE49-F238E27FC236}">
                  <a16:creationId xmlns:a16="http://schemas.microsoft.com/office/drawing/2014/main" id="{9930E5BE-8E6D-4AD1-87BC-8347D63C4236}"/>
                </a:ext>
              </a:extLst>
            </p:cNvPr>
            <p:cNvSpPr/>
            <p:nvPr/>
          </p:nvSpPr>
          <p:spPr>
            <a:xfrm rot="16200000">
              <a:off x="7450671" y="3207922"/>
              <a:ext cx="3457730" cy="56860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cap="all" dirty="0">
                  <a:solidFill>
                    <a:schemeClr val="bg1"/>
                  </a:solidFill>
                  <a:latin typeface="Circe Extra Light"/>
                </a:rPr>
                <a:t>Регуляторы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3DE3CB88-7374-460E-92DB-C5CA95293EF1}"/>
                </a:ext>
              </a:extLst>
            </p:cNvPr>
            <p:cNvSpPr/>
            <p:nvPr/>
          </p:nvSpPr>
          <p:spPr>
            <a:xfrm>
              <a:off x="5900952" y="4641179"/>
              <a:ext cx="2585260" cy="6281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108000" rIns="9144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CC3300"/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Профессиональные</a:t>
              </a:r>
              <a:br>
                <a:rPr lang="ru-RU" sz="1200" dirty="0">
                  <a:solidFill>
                    <a:srgbClr val="CC3300"/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rgbClr val="CC3300"/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 АНО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E0945F7-639E-4BD6-B16C-88386EFBF97F}"/>
                </a:ext>
              </a:extLst>
            </p:cNvPr>
            <p:cNvSpPr/>
            <p:nvPr/>
          </p:nvSpPr>
          <p:spPr>
            <a:xfrm>
              <a:off x="2920030" y="1903694"/>
              <a:ext cx="2994285" cy="686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Аккумулирование</a:t>
              </a:r>
              <a:b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заказа на МИ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EAECC20-2078-4EB1-9B0D-8A8ECCC5703E}"/>
                </a:ext>
              </a:extLst>
            </p:cNvPr>
            <p:cNvSpPr/>
            <p:nvPr/>
          </p:nvSpPr>
          <p:spPr>
            <a:xfrm>
              <a:off x="5769663" y="1990991"/>
              <a:ext cx="2266175" cy="6862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Аккумулирование заказа на комплектующие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C56CF77E-36B2-4C91-803E-EB2F047B921C}"/>
                </a:ext>
              </a:extLst>
            </p:cNvPr>
            <p:cNvSpPr/>
            <p:nvPr/>
          </p:nvSpPr>
          <p:spPr>
            <a:xfrm>
              <a:off x="2907973" y="2754385"/>
              <a:ext cx="3006342" cy="744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Телеметрия и автоматизация сервисного обслуживания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0569E891-6DD6-478F-BCEB-453D96B6F405}"/>
                </a:ext>
              </a:extLst>
            </p:cNvPr>
            <p:cNvSpPr/>
            <p:nvPr/>
          </p:nvSpPr>
          <p:spPr>
            <a:xfrm>
              <a:off x="5769663" y="2931685"/>
              <a:ext cx="2656072" cy="716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Аналитика по медоборудованию и исполнению госзаказа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257D5F62-9056-4F8E-99F0-87BC7B7B4C77}"/>
                </a:ext>
              </a:extLst>
            </p:cNvPr>
            <p:cNvSpPr/>
            <p:nvPr/>
          </p:nvSpPr>
          <p:spPr>
            <a:xfrm>
              <a:off x="5840147" y="3785032"/>
              <a:ext cx="2351047" cy="686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Консолидация отраслевых данных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0BFFE37-DE87-4FE9-9940-A5C6BCFD7315}"/>
                </a:ext>
              </a:extLst>
            </p:cNvPr>
            <p:cNvSpPr/>
            <p:nvPr/>
          </p:nvSpPr>
          <p:spPr>
            <a:xfrm>
              <a:off x="3268393" y="3703959"/>
              <a:ext cx="2402668" cy="6862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Методологическое обеспечение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469AED3-6467-407F-BB9D-3AC984B88024}"/>
                </a:ext>
              </a:extLst>
            </p:cNvPr>
            <p:cNvSpPr/>
            <p:nvPr/>
          </p:nvSpPr>
          <p:spPr>
            <a:xfrm rot="16200000">
              <a:off x="7646058" y="2355434"/>
              <a:ext cx="1817077" cy="5686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cap="all" dirty="0">
                  <a:solidFill>
                    <a:srgbClr val="CC3300"/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Минздрав России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52931F5-EAC8-4417-932E-DB51DCF9B04D}"/>
                </a:ext>
              </a:extLst>
            </p:cNvPr>
            <p:cNvSpPr/>
            <p:nvPr/>
          </p:nvSpPr>
          <p:spPr>
            <a:xfrm rot="16200000">
              <a:off x="7703957" y="4132823"/>
              <a:ext cx="1701277" cy="5858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cap="all" dirty="0">
                  <a:solidFill>
                    <a:srgbClr val="CC3300"/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Росздравнадзор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EF8D67A6-E638-4119-B4F0-0DBC762E3BEE}"/>
                </a:ext>
              </a:extLst>
            </p:cNvPr>
            <p:cNvSpPr/>
            <p:nvPr/>
          </p:nvSpPr>
          <p:spPr>
            <a:xfrm>
              <a:off x="4600149" y="4721957"/>
              <a:ext cx="1356259" cy="45328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cap="all" dirty="0">
                  <a:solidFill>
                    <a:srgbClr val="CC3300"/>
                  </a:solidFill>
                  <a:latin typeface="Circe Extra Light"/>
                </a:rPr>
                <a:t>ЕГИСЗ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8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Пример </a:t>
              </a:r>
              <a:r>
                <a:rPr lang="ru-RU" b="1" cap="all" dirty="0">
                  <a:solidFill>
                    <a:schemeClr val="bg1"/>
                  </a:solidFill>
                </a:rPr>
                <a:t>технологической кооперации участников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F7CB72-B967-4150-A3A0-B4D3A2FD205F}"/>
              </a:ext>
            </a:extLst>
          </p:cNvPr>
          <p:cNvSpPr/>
          <p:nvPr/>
        </p:nvSpPr>
        <p:spPr>
          <a:xfrm>
            <a:off x="620231" y="995029"/>
            <a:ext cx="10546053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irce Light"/>
              </a:rPr>
              <a:t>ОРГАНИЗАЦИЯ ПРОИЗВОДСТВА ОБОРУДОВАНИЯ И РАСХОДНЫХ МАТЕРИАЛОВ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irce Light"/>
              </a:rPr>
              <a:t>ДЛЯ СЛУЖБЫ КРОВИ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ru-RU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**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(объем рынка РФ – 4 млрд. руб./год)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2E2720-8F7C-4D5C-B312-C62553672F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16" y="4721710"/>
            <a:ext cx="430102" cy="43010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D72BEBF-9FF3-4696-A348-5626455D7935}"/>
              </a:ext>
            </a:extLst>
          </p:cNvPr>
          <p:cNvGrpSpPr/>
          <p:nvPr/>
        </p:nvGrpSpPr>
        <p:grpSpPr>
          <a:xfrm>
            <a:off x="255308" y="1571820"/>
            <a:ext cx="12603904" cy="5074142"/>
            <a:chOff x="308487" y="1632111"/>
            <a:chExt cx="12603904" cy="5074142"/>
          </a:xfrm>
        </p:grpSpPr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2114F766-CD90-41FB-A3EA-E3CC8B7D5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148" y="4407638"/>
              <a:ext cx="868229" cy="101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1C7D511D-4221-4556-B3C4-FB6EA1E7E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99" y="4396084"/>
              <a:ext cx="1187054" cy="97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6">
              <a:extLst>
                <a:ext uri="{FF2B5EF4-FFF2-40B4-BE49-F238E27FC236}">
                  <a16:creationId xmlns:a16="http://schemas.microsoft.com/office/drawing/2014/main" id="{1CDB0932-A900-47B8-930E-4E89BDCCE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447" y="5335133"/>
              <a:ext cx="1168407" cy="6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8C319808-64A1-4FDE-B34E-4A353B2B8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694" y="5334149"/>
              <a:ext cx="1168407" cy="6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D80443FC-BFC1-4F84-899A-B8E364FD9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1315" y="4394304"/>
              <a:ext cx="621746" cy="93287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B36111D-E277-451B-BF11-3889D714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792" y="1713198"/>
              <a:ext cx="2405350" cy="2402775"/>
            </a:xfrm>
            <a:prstGeom prst="rect">
              <a:avLst/>
            </a:prstGeom>
            <a:ln w="3175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72670D8-12BC-4EEC-90D1-8C5E8EF0A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5427" y="3363268"/>
              <a:ext cx="890569" cy="89629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74D76C-2DC6-4DB2-A659-285AD82A2B5A}"/>
                </a:ext>
              </a:extLst>
            </p:cNvPr>
            <p:cNvSpPr txBox="1"/>
            <p:nvPr/>
          </p:nvSpPr>
          <p:spPr>
            <a:xfrm>
              <a:off x="4242418" y="3424813"/>
              <a:ext cx="1346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Корпус машины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CF3839-8C75-4B4F-96E3-1721BD1B69A7}"/>
                </a:ext>
              </a:extLst>
            </p:cNvPr>
            <p:cNvSpPr txBox="1"/>
            <p:nvPr/>
          </p:nvSpPr>
          <p:spPr>
            <a:xfrm>
              <a:off x="3907647" y="4380022"/>
              <a:ext cx="20029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Платы управления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6E8B85-E8B1-4414-ADC5-D56388F13E58}"/>
                </a:ext>
              </a:extLst>
            </p:cNvPr>
            <p:cNvSpPr txBox="1"/>
            <p:nvPr/>
          </p:nvSpPr>
          <p:spPr>
            <a:xfrm>
              <a:off x="4170273" y="6059922"/>
              <a:ext cx="2633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Клапан </a:t>
              </a:r>
              <a:r>
                <a:rPr lang="ru-RU" sz="1200" dirty="0" err="1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пережимной</a:t>
              </a:r>
              <a:endPara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endParaRP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(производства КНР)</a:t>
              </a:r>
            </a:p>
            <a:p>
              <a:endPara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6C7128-5639-480E-AAF6-D7C3D724EF97}"/>
                </a:ext>
              </a:extLst>
            </p:cNvPr>
            <p:cNvSpPr txBox="1"/>
            <p:nvPr/>
          </p:nvSpPr>
          <p:spPr>
            <a:xfrm>
              <a:off x="5814477" y="6059922"/>
              <a:ext cx="1994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Весы высокоточные в сборе (производства КНР)</a:t>
              </a:r>
            </a:p>
            <a:p>
              <a:pPr algn="ctr"/>
              <a:endPara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1D0238-504D-4456-A460-094110CE5D0D}"/>
                </a:ext>
              </a:extLst>
            </p:cNvPr>
            <p:cNvSpPr txBox="1"/>
            <p:nvPr/>
          </p:nvSpPr>
          <p:spPr>
            <a:xfrm>
              <a:off x="308487" y="5406263"/>
              <a:ext cx="14589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Источник питания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(производства КНР)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Есть дорогие российские аналоги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89D018-07BF-4B43-AC77-D2D63543D48B}"/>
                </a:ext>
              </a:extLst>
            </p:cNvPr>
            <p:cNvSpPr txBox="1"/>
            <p:nvPr/>
          </p:nvSpPr>
          <p:spPr>
            <a:xfrm>
              <a:off x="1840656" y="5524776"/>
              <a:ext cx="23299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Перистальтические насосы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(производства КНР)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Запланировано освоение производства на Томском приборном заводе в 2022 году)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7DB3B0-9349-4228-BD8A-FE93BCE07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2243" y="3152410"/>
              <a:ext cx="2561063" cy="1730489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F431187A-CDDD-4E7D-8DB1-BC026553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8706" y="1642163"/>
              <a:ext cx="2405350" cy="186781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60D85A-5996-4C1E-AEBB-B4247384C5A1}"/>
                </a:ext>
              </a:extLst>
            </p:cNvPr>
            <p:cNvSpPr txBox="1"/>
            <p:nvPr/>
          </p:nvSpPr>
          <p:spPr>
            <a:xfrm>
              <a:off x="10457651" y="4355577"/>
              <a:ext cx="2454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ОАО «СИНТЕЗ»,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Россия, г. Курган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ED9F8EC-6F94-481F-A62F-EB7B65665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066" y="4371359"/>
              <a:ext cx="430102" cy="4301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4C5E10-38FE-4CC2-A140-A3B47917D177}"/>
                </a:ext>
              </a:extLst>
            </p:cNvPr>
            <p:cNvSpPr txBox="1"/>
            <p:nvPr/>
          </p:nvSpPr>
          <p:spPr>
            <a:xfrm>
              <a:off x="9822687" y="5020144"/>
              <a:ext cx="2454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АО «НПП «ИНТЕРОКО», Россия, Московская область</a:t>
              </a: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3551ED48-2173-4219-AB8D-DA1DE5407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098" y="5050574"/>
              <a:ext cx="430102" cy="430102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E49C1C76-60E1-4FB8-BB56-86DF274C4A25}"/>
                </a:ext>
              </a:extLst>
            </p:cNvPr>
            <p:cNvGrpSpPr/>
            <p:nvPr/>
          </p:nvGrpSpPr>
          <p:grpSpPr>
            <a:xfrm>
              <a:off x="3080746" y="2482416"/>
              <a:ext cx="3813373" cy="803241"/>
              <a:chOff x="3166889" y="1706146"/>
              <a:chExt cx="3813373" cy="803241"/>
            </a:xfrm>
          </p:grpSpPr>
          <p:pic>
            <p:nvPicPr>
              <p:cNvPr id="17" name="Picture 1">
                <a:extLst>
                  <a:ext uri="{FF2B5EF4-FFF2-40B4-BE49-F238E27FC236}">
                    <a16:creationId xmlns:a16="http://schemas.microsoft.com/office/drawing/2014/main" id="{C6E848CA-ED64-449F-8F43-AE9AA9E3F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889" y="1734873"/>
                <a:ext cx="1096181" cy="74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421A94-614E-4D4B-A932-C38EAD4BD513}"/>
                  </a:ext>
                </a:extLst>
              </p:cNvPr>
              <p:cNvSpPr txBox="1"/>
              <p:nvPr/>
            </p:nvSpPr>
            <p:spPr>
              <a:xfrm>
                <a:off x="4561368" y="1706146"/>
                <a:ext cx="23173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Extra Light" panose="020B0302020203020203" pitchFamily="34" charset="-52"/>
                    <a:cs typeface="Arial" panose="020B0604020202020204" pitchFamily="34" charset="0"/>
                  </a:rPr>
                  <a:t>Разделительная центрифуга</a:t>
                </a: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17D3436C-9043-407D-AE15-258248A2F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4865" y="2063504"/>
                <a:ext cx="430102" cy="430102"/>
              </a:xfrm>
              <a:prstGeom prst="rect">
                <a:avLst/>
              </a:prstGeom>
            </p:spPr>
          </p:pic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727AC0F-27EA-48DA-AC66-C5145B41CFB3}"/>
                  </a:ext>
                </a:extLst>
              </p:cNvPr>
              <p:cNvSpPr/>
              <p:nvPr/>
            </p:nvSpPr>
            <p:spPr>
              <a:xfrm>
                <a:off x="4964967" y="2047722"/>
                <a:ext cx="2015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Extra Light" panose="020B0302020203020203" pitchFamily="34" charset="-52"/>
                    <a:cs typeface="Arial" panose="020B0604020202020204" pitchFamily="34" charset="0"/>
                  </a:rPr>
                  <a:t>Томский приборный завод</a:t>
                </a:r>
              </a:p>
              <a:p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Extra Light" panose="020B0302020203020203" pitchFamily="34" charset="-52"/>
                    <a:cs typeface="Arial" panose="020B0604020202020204" pitchFamily="34" charset="0"/>
                  </a:rPr>
                  <a:t>Россия, г. Томск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F935F0-3A37-4F02-9FD8-ED321BAE3F56}"/>
                </a:ext>
              </a:extLst>
            </p:cNvPr>
            <p:cNvSpPr txBox="1"/>
            <p:nvPr/>
          </p:nvSpPr>
          <p:spPr>
            <a:xfrm>
              <a:off x="2887623" y="1632111"/>
              <a:ext cx="2317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Выпуск готового изделия</a:t>
              </a: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6594077-AB62-432C-B6DA-50A6709E3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502" y="1963786"/>
              <a:ext cx="430102" cy="430102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8507DEC-A9F9-453E-8B55-FBD7A5F2B945}"/>
                </a:ext>
              </a:extLst>
            </p:cNvPr>
            <p:cNvSpPr/>
            <p:nvPr/>
          </p:nvSpPr>
          <p:spPr>
            <a:xfrm>
              <a:off x="3363604" y="1948004"/>
              <a:ext cx="13484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АО «ШВАБЕ»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Россия, г. Москва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AEC691E9-2C76-427D-AF3A-293B50FB2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615" y="3757227"/>
              <a:ext cx="430102" cy="430102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1E1ADC0-4CA0-4429-821B-2C4C5BBD75C3}"/>
                </a:ext>
              </a:extLst>
            </p:cNvPr>
            <p:cNvSpPr/>
            <p:nvPr/>
          </p:nvSpPr>
          <p:spPr>
            <a:xfrm>
              <a:off x="4620472" y="3740769"/>
              <a:ext cx="17027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ООО «Профит Фарм»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Россия, г. Москва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0C76BC2-0702-43EC-B2AB-A1CF2D563143}"/>
                </a:ext>
              </a:extLst>
            </p:cNvPr>
            <p:cNvSpPr/>
            <p:nvPr/>
          </p:nvSpPr>
          <p:spPr>
            <a:xfrm>
              <a:off x="4381273" y="4708925"/>
              <a:ext cx="1955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завода «</a:t>
              </a:r>
              <a:r>
                <a:rPr lang="ru-RU" sz="1200" dirty="0" err="1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Электроконнект</a:t>
              </a: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»</a:t>
              </a:r>
            </a:p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  <a:cs typeface="Arial" panose="020B0604020202020204" pitchFamily="34" charset="0"/>
                </a:rPr>
                <a:t>Россия, г. Новосибирск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78D3FDB-9079-4A79-B477-AE57FFEC0A7C}"/>
              </a:ext>
            </a:extLst>
          </p:cNvPr>
          <p:cNvSpPr txBox="1"/>
          <p:nvPr/>
        </p:nvSpPr>
        <p:spPr>
          <a:xfrm>
            <a:off x="8027702" y="5694875"/>
            <a:ext cx="398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Проект поддержан Минпромторгом России в форме субсидии</a:t>
            </a:r>
          </a:p>
          <a:p>
            <a:pPr marL="269875" indent="-269875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* 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Научное сопровождение от ФГБУ «Российский научно-исследовательский институт гематологии и трансфузиологии ФМБА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45695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0095F7-AC95-485A-AE3D-AFC2665748C0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FB138D-7826-45FC-A9A8-BDDBDC4B32FD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Льготное кредитование </a:t>
              </a:r>
              <a:r>
                <a:rPr lang="ru-RU" b="1" cap="all" dirty="0">
                  <a:solidFill>
                    <a:schemeClr val="bg1"/>
                  </a:solidFill>
                </a:rPr>
                <a:t>от вэб.рф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8D05A5-0948-4E3C-90D7-F1D25347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BA81FB6-6F83-4088-9D49-0FC99B0F2B88}"/>
              </a:ext>
            </a:extLst>
          </p:cNvPr>
          <p:cNvSpPr txBox="1"/>
          <p:nvPr/>
        </p:nvSpPr>
        <p:spPr>
          <a:xfrm>
            <a:off x="1472942" y="1400011"/>
            <a:ext cx="234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360000" bIns="108000" rtlCol="0">
            <a:spAutoFit/>
          </a:bodyPr>
          <a:lstStyle/>
          <a:p>
            <a:pPr marL="182563">
              <a:lnSpc>
                <a:spcPct val="107000"/>
              </a:lnSpc>
              <a:spcAft>
                <a:spcPts val="800"/>
              </a:spcAft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Льготный кредит ВЭБ.РФ для целей диверсификации предприятий ОПК </a:t>
            </a:r>
          </a:p>
          <a:p>
            <a:pPr marL="182563"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ППРФ № 459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47ECF0-EFDA-4447-BCA2-FB5DD818A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25" y="2090004"/>
            <a:ext cx="276624" cy="215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92FA2F-BF2B-4827-94E3-BF42E9EF994E}"/>
              </a:ext>
            </a:extLst>
          </p:cNvPr>
          <p:cNvSpPr txBox="1"/>
          <p:nvPr/>
        </p:nvSpPr>
        <p:spPr>
          <a:xfrm>
            <a:off x="1472942" y="3007720"/>
            <a:ext cx="2340000" cy="1226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360000" bIns="108000" rtlCol="0">
            <a:spAutoFit/>
          </a:bodyPr>
          <a:lstStyle/>
          <a:p>
            <a:pPr marL="182563"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Льготный кредит кредитных организаций для целей диверсификации предприятий ОПК </a:t>
            </a:r>
          </a:p>
          <a:p>
            <a:pPr marL="182563"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ППРФ№ 26 от 21.01.2020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46C8-AF23-4849-8D09-E1674C779553}"/>
              </a:ext>
            </a:extLst>
          </p:cNvPr>
          <p:cNvSpPr txBox="1"/>
          <p:nvPr/>
        </p:nvSpPr>
        <p:spPr>
          <a:xfrm>
            <a:off x="1472942" y="4612904"/>
            <a:ext cx="2340000" cy="1226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360000" bIns="108000" rtlCol="0">
            <a:spAutoFit/>
          </a:bodyPr>
          <a:lstStyle/>
          <a:p>
            <a:pPr marL="182563">
              <a:lnSpc>
                <a:spcPct val="107000"/>
              </a:lnSpc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Корпоративная Программа повышения конкуренто-способности</a:t>
            </a:r>
          </a:p>
          <a:p>
            <a:pPr marL="182563">
              <a:lnSpc>
                <a:spcPct val="107000"/>
              </a:lnSpc>
              <a:spcAft>
                <a:spcPts val="800"/>
              </a:spcAft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(КППК) </a:t>
            </a:r>
          </a:p>
          <a:p>
            <a:pPr marL="182563"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ППРФ №191</a:t>
            </a:r>
          </a:p>
        </p:txBody>
      </p:sp>
      <p:pic>
        <p:nvPicPr>
          <p:cNvPr id="12" name="Picture 2" descr="File:Логотип Министерства промышленности и торговли РФ.png - Wikipedia">
            <a:extLst>
              <a:ext uri="{FF2B5EF4-FFF2-40B4-BE49-F238E27FC236}">
                <a16:creationId xmlns:a16="http://schemas.microsoft.com/office/drawing/2014/main" id="{BBCFA4B8-CCCD-4DD8-9F1A-0A74DE44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43" y="5230026"/>
            <a:ext cx="893803" cy="1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168CD98-B3A2-40BA-953E-C4729B8219EF}"/>
              </a:ext>
            </a:extLst>
          </p:cNvPr>
          <p:cNvGrpSpPr/>
          <p:nvPr/>
        </p:nvGrpSpPr>
        <p:grpSpPr>
          <a:xfrm>
            <a:off x="2917648" y="5431986"/>
            <a:ext cx="737898" cy="276116"/>
            <a:chOff x="0" y="5906125"/>
            <a:chExt cx="1292782" cy="446294"/>
          </a:xfrm>
        </p:grpSpPr>
        <p:pic>
          <p:nvPicPr>
            <p:cNvPr id="14" name="Picture 18" descr="Для СМИ">
              <a:extLst>
                <a:ext uri="{FF2B5EF4-FFF2-40B4-BE49-F238E27FC236}">
                  <a16:creationId xmlns:a16="http://schemas.microsoft.com/office/drawing/2014/main" id="{726A6157-83F9-4B63-9612-676567934A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35F5E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19"/>
            <a:stretch/>
          </p:blipFill>
          <p:spPr bwMode="auto">
            <a:xfrm>
              <a:off x="0" y="5906125"/>
              <a:ext cx="1292782" cy="35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EEAB840-F950-4AF9-9770-659A1082E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4" y="6198980"/>
              <a:ext cx="197407" cy="15343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64E8C45-9EA1-4E0C-AE13-6C6C87EB6CD4}"/>
              </a:ext>
            </a:extLst>
          </p:cNvPr>
          <p:cNvSpPr txBox="1"/>
          <p:nvPr/>
        </p:nvSpPr>
        <p:spPr>
          <a:xfrm>
            <a:off x="4926000" y="1400010"/>
            <a:ext cx="234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360000" bIns="108000" rtlCol="0">
            <a:spAutoFit/>
          </a:bodyPr>
          <a:lstStyle/>
          <a:p>
            <a:pPr marL="182563"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Фабрика проектного финансирования </a:t>
            </a:r>
          </a:p>
          <a:p>
            <a:pPr marL="182563"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ПП от 15.02.2018 г. № 158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AF85EE-A7E6-4AF2-BC33-988D9ED04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5" y="2090004"/>
            <a:ext cx="276624" cy="2150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88CFDB-AE23-4D79-B7EE-60E533076403}"/>
              </a:ext>
            </a:extLst>
          </p:cNvPr>
          <p:cNvSpPr txBox="1"/>
          <p:nvPr/>
        </p:nvSpPr>
        <p:spPr>
          <a:xfrm>
            <a:off x="4926000" y="3009988"/>
            <a:ext cx="234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360000" bIns="108000" rtlCol="0">
            <a:spAutoFit/>
          </a:bodyPr>
          <a:lstStyle/>
          <a:p>
            <a:pPr marL="182563"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Займы Фонда развития промышленности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8A0DB5E-5FDD-4102-B692-A7996E8E4285}"/>
              </a:ext>
            </a:extLst>
          </p:cNvPr>
          <p:cNvGrpSpPr/>
          <p:nvPr/>
        </p:nvGrpSpPr>
        <p:grpSpPr>
          <a:xfrm>
            <a:off x="6409862" y="3686895"/>
            <a:ext cx="668926" cy="337796"/>
            <a:chOff x="166409" y="4995682"/>
            <a:chExt cx="731467" cy="34421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C8DF925-702D-4CC1-B09A-CB1667ED2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33" y="5230248"/>
              <a:ext cx="141068" cy="109648"/>
            </a:xfrm>
            <a:prstGeom prst="rect">
              <a:avLst/>
            </a:prstGeom>
          </p:spPr>
        </p:pic>
        <p:pic>
          <p:nvPicPr>
            <p:cNvPr id="22" name="Picture 8" descr="Фонд развития промышленности">
              <a:extLst>
                <a:ext uri="{FF2B5EF4-FFF2-40B4-BE49-F238E27FC236}">
                  <a16:creationId xmlns:a16="http://schemas.microsoft.com/office/drawing/2014/main" id="{9E335044-D637-401A-82D5-228E0B3C4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rgbClr val="35F5E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43419" b="607"/>
            <a:stretch/>
          </p:blipFill>
          <p:spPr bwMode="auto">
            <a:xfrm>
              <a:off x="166409" y="4995682"/>
              <a:ext cx="731467" cy="19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A83C17-B1A4-4546-9046-F70AFC96FDE1}"/>
              </a:ext>
            </a:extLst>
          </p:cNvPr>
          <p:cNvSpPr txBox="1"/>
          <p:nvPr/>
        </p:nvSpPr>
        <p:spPr>
          <a:xfrm>
            <a:off x="4926000" y="4612904"/>
            <a:ext cx="234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360000" bIns="108000" rtlCol="0">
            <a:spAutoFit/>
          </a:bodyPr>
          <a:lstStyle/>
          <a:p>
            <a:pPr marL="182563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Экспортное финансирование  </a:t>
            </a:r>
          </a:p>
          <a:p>
            <a:pPr marL="182563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ПП №1302 от 13.12.2012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C8F6717-D59E-47AE-B8C8-F637FA8CB3E2}"/>
              </a:ext>
            </a:extLst>
          </p:cNvPr>
          <p:cNvGrpSpPr/>
          <p:nvPr/>
        </p:nvGrpSpPr>
        <p:grpSpPr>
          <a:xfrm>
            <a:off x="6265987" y="5338330"/>
            <a:ext cx="812801" cy="313701"/>
            <a:chOff x="0" y="5906125"/>
            <a:chExt cx="1292782" cy="446294"/>
          </a:xfrm>
        </p:grpSpPr>
        <p:pic>
          <p:nvPicPr>
            <p:cNvPr id="25" name="Picture 18" descr="Для СМИ">
              <a:extLst>
                <a:ext uri="{FF2B5EF4-FFF2-40B4-BE49-F238E27FC236}">
                  <a16:creationId xmlns:a16="http://schemas.microsoft.com/office/drawing/2014/main" id="{F6AF8E44-9019-47F5-8EDD-D29AC9ABE6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35F5E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19"/>
            <a:stretch/>
          </p:blipFill>
          <p:spPr bwMode="auto">
            <a:xfrm>
              <a:off x="0" y="5906125"/>
              <a:ext cx="1292782" cy="35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BBB4250-A421-4AD5-8C43-D441B70C9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4" y="6198980"/>
              <a:ext cx="197407" cy="153439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6DACF4-EACB-462E-AC41-5045E5988AEA}"/>
              </a:ext>
            </a:extLst>
          </p:cNvPr>
          <p:cNvSpPr txBox="1"/>
          <p:nvPr/>
        </p:nvSpPr>
        <p:spPr>
          <a:xfrm>
            <a:off x="8379057" y="1397740"/>
            <a:ext cx="3052996" cy="1226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360000" bIns="108000" rtlCol="0">
            <a:spAutoFit/>
          </a:bodyPr>
          <a:lstStyle/>
          <a:p>
            <a:pPr marL="182563"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5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Льготный кредит кредитных организаций российским организациям, реализующим проекты по цифровой трансформации </a:t>
            </a:r>
          </a:p>
          <a:p>
            <a:pPr marL="182563"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ПП 5.12.2019 г. № 1598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0946DA-D2E1-4720-A298-B210C1AFEE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000" l="10000" r="91364">
                        <a14:foregroundMark x1="27727" y1="27692" x2="27727" y2="27692"/>
                        <a14:foregroundMark x1="54773" y1="28846" x2="54773" y2="28846"/>
                        <a14:foregroundMark x1="60682" y1="28846" x2="60682" y2="28846"/>
                        <a14:foregroundMark x1="59318" y1="48077" x2="59318" y2="48077"/>
                        <a14:foregroundMark x1="43409" y1="68077" x2="43409" y2="68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24" y="3784393"/>
            <a:ext cx="1928463" cy="11395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8FF9C-0C96-4A2F-A837-F6E998327FB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56" y="3555127"/>
            <a:ext cx="458531" cy="4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План взаимодействия </a:t>
              </a:r>
              <a:r>
                <a:rPr lang="ru-RU" b="1" cap="all" dirty="0">
                  <a:solidFill>
                    <a:schemeClr val="bg1"/>
                  </a:solidFill>
                </a:rPr>
                <a:t>минпромторга россии, минздрава россии и консорциума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7EA981-C735-4C19-B060-D33891857061}"/>
              </a:ext>
            </a:extLst>
          </p:cNvPr>
          <p:cNvSpPr txBox="1"/>
          <p:nvPr/>
        </p:nvSpPr>
        <p:spPr>
          <a:xfrm>
            <a:off x="657721" y="1806583"/>
            <a:ext cx="3001382" cy="2190545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288000" tIns="252000" rIns="216000" bIns="180000" rtlCol="0">
            <a:spAutoFit/>
          </a:bodyPr>
          <a:lstStyle/>
          <a:p>
            <a:pPr marL="0" lvl="1"/>
            <a:r>
              <a:rPr lang="ru-RU" sz="1100" cap="all" dirty="0">
                <a:solidFill>
                  <a:srgbClr val="C55A11"/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Рабочие группы</a:t>
            </a:r>
            <a:r>
              <a:rPr lang="ru-RU" sz="1100" cap="all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по направлениям медицинских изделий </a:t>
            </a:r>
            <a:r>
              <a:rPr lang="ru-RU" sz="1100" dirty="0">
                <a:solidFill>
                  <a:srgbClr val="C55A11"/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(по кодам НКМИ)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в составе:</a:t>
            </a:r>
          </a:p>
          <a:p>
            <a:pPr marL="171450" lvl="1" indent="-1714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потребители МИ (представители медицинского сообщества)</a:t>
            </a:r>
          </a:p>
          <a:p>
            <a:pPr marL="171450" lvl="1" indent="-1714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представители производителей (конструкторы – разработчики МИ)</a:t>
            </a:r>
          </a:p>
          <a:p>
            <a:pPr marL="171450" lvl="1" indent="-1714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узкопрофильные специалисты и иные заинтересованные лица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B114E-A02A-45C0-AFA8-A02E0BFA6407}"/>
              </a:ext>
            </a:extLst>
          </p:cNvPr>
          <p:cNvSpPr txBox="1"/>
          <p:nvPr/>
        </p:nvSpPr>
        <p:spPr>
          <a:xfrm>
            <a:off x="4805727" y="3663046"/>
            <a:ext cx="2759811" cy="1425345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600"/>
              </a:spcAft>
              <a:buClr>
                <a:srgbClr val="CC3300"/>
              </a:buClr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Правительственная комиссия по цифровизации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  <a:buClr>
                <a:srgbClr val="CC3300"/>
              </a:buClr>
            </a:pP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Центр компетенций «медицинская техника и телемедицина»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53AF611-FB84-40C8-871B-8CFEDDB3EF07}"/>
              </a:ext>
            </a:extLst>
          </p:cNvPr>
          <p:cNvCxnSpPr>
            <a:cxnSpLocks/>
          </p:cNvCxnSpPr>
          <p:nvPr/>
        </p:nvCxnSpPr>
        <p:spPr>
          <a:xfrm>
            <a:off x="3861415" y="1452157"/>
            <a:ext cx="9264" cy="2525749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1095942-92EE-47D4-8C28-3FFD2AA44DF6}"/>
              </a:ext>
            </a:extLst>
          </p:cNvPr>
          <p:cNvCxnSpPr>
            <a:cxnSpLocks/>
          </p:cNvCxnSpPr>
          <p:nvPr/>
        </p:nvCxnSpPr>
        <p:spPr>
          <a:xfrm>
            <a:off x="8476867" y="1455798"/>
            <a:ext cx="628587" cy="0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097CF9D-5E74-4E0B-B429-EC4CFF868BA5}"/>
              </a:ext>
            </a:extLst>
          </p:cNvPr>
          <p:cNvCxnSpPr>
            <a:cxnSpLocks/>
          </p:cNvCxnSpPr>
          <p:nvPr/>
        </p:nvCxnSpPr>
        <p:spPr>
          <a:xfrm>
            <a:off x="3258469" y="1439329"/>
            <a:ext cx="551631" cy="12829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BA406AB-2998-4F17-A7C4-A9B72FFD8588}"/>
              </a:ext>
            </a:extLst>
          </p:cNvPr>
          <p:cNvCxnSpPr>
            <a:cxnSpLocks/>
          </p:cNvCxnSpPr>
          <p:nvPr/>
        </p:nvCxnSpPr>
        <p:spPr>
          <a:xfrm>
            <a:off x="11310296" y="1437369"/>
            <a:ext cx="628587" cy="0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3F8BD66-4E8C-4D2B-8765-3BF558E384CB}"/>
              </a:ext>
            </a:extLst>
          </p:cNvPr>
          <p:cNvCxnSpPr>
            <a:cxnSpLocks/>
          </p:cNvCxnSpPr>
          <p:nvPr/>
        </p:nvCxnSpPr>
        <p:spPr>
          <a:xfrm>
            <a:off x="7653400" y="3965453"/>
            <a:ext cx="765162" cy="12453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E555407-7224-48FF-A340-D8B770FC15AB}"/>
              </a:ext>
            </a:extLst>
          </p:cNvPr>
          <p:cNvCxnSpPr>
            <a:cxnSpLocks/>
          </p:cNvCxnSpPr>
          <p:nvPr/>
        </p:nvCxnSpPr>
        <p:spPr>
          <a:xfrm>
            <a:off x="3877693" y="3964148"/>
            <a:ext cx="934769" cy="1305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0695DBE-8A51-4DEC-A09F-B4EC774FE8FA}"/>
              </a:ext>
            </a:extLst>
          </p:cNvPr>
          <p:cNvCxnSpPr>
            <a:cxnSpLocks/>
          </p:cNvCxnSpPr>
          <p:nvPr/>
        </p:nvCxnSpPr>
        <p:spPr>
          <a:xfrm flipH="1">
            <a:off x="11939881" y="1532708"/>
            <a:ext cx="4" cy="3199094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83BFCB3-2EBB-4EA5-B6FD-F3751E0A53BA}"/>
              </a:ext>
            </a:extLst>
          </p:cNvPr>
          <p:cNvCxnSpPr>
            <a:cxnSpLocks/>
          </p:cNvCxnSpPr>
          <p:nvPr/>
        </p:nvCxnSpPr>
        <p:spPr>
          <a:xfrm flipV="1">
            <a:off x="11694880" y="3060721"/>
            <a:ext cx="177161" cy="1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8599795" y="2807667"/>
            <a:ext cx="3090809" cy="720000"/>
            <a:chOff x="9869884" y="1186289"/>
            <a:chExt cx="3090809" cy="720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A55CE-4EF7-4FAA-851D-4BCB6B9B546C}"/>
                </a:ext>
              </a:extLst>
            </p:cNvPr>
            <p:cNvSpPr txBox="1"/>
            <p:nvPr/>
          </p:nvSpPr>
          <p:spPr>
            <a:xfrm>
              <a:off x="9869884" y="1186289"/>
              <a:ext cx="3090809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44000" tIns="180000" bIns="180000" rtlCol="0">
              <a:spAutoFit/>
            </a:bodyPr>
            <a:lstStyle/>
            <a:p>
              <a:pPr marL="0" lvl="1" algn="ctr">
                <a:spcBef>
                  <a:spcPts val="1200"/>
                </a:spcBef>
              </a:pPr>
              <a:endPara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34A35554-C45E-419E-8147-4584E2EB0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549" y="1257837"/>
              <a:ext cx="1756300" cy="522580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4698773" y="2665354"/>
            <a:ext cx="2704945" cy="1080000"/>
            <a:chOff x="4698773" y="2752519"/>
            <a:chExt cx="2704945" cy="1080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D071C0-82C8-4947-A59A-45C06FCA7F04}"/>
                </a:ext>
              </a:extLst>
            </p:cNvPr>
            <p:cNvSpPr txBox="1"/>
            <p:nvPr/>
          </p:nvSpPr>
          <p:spPr>
            <a:xfrm>
              <a:off x="4698773" y="2752519"/>
              <a:ext cx="2704945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44000" tIns="180000" bIns="180000" rtlCol="0">
              <a:spAutoFit/>
            </a:bodyPr>
            <a:lstStyle/>
            <a:p>
              <a:pPr marL="0" lvl="1" algn="ctr">
                <a:spcBef>
                  <a:spcPts val="1200"/>
                </a:spcBef>
              </a:pPr>
              <a:endParaRPr lang="ru-RU" sz="11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ADA3819A-6F00-41F2-8246-3043CEF6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82" y="2844297"/>
              <a:ext cx="1034106" cy="91690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F69C1A-6B5C-4391-9247-2FDABAD11482}"/>
              </a:ext>
            </a:extLst>
          </p:cNvPr>
          <p:cNvSpPr txBox="1"/>
          <p:nvPr/>
        </p:nvSpPr>
        <p:spPr>
          <a:xfrm>
            <a:off x="277278" y="1085800"/>
            <a:ext cx="3137487" cy="83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50400" rIns="252000" bIns="226800" rtlCol="0">
            <a:spAutoFit/>
          </a:bodyPr>
          <a:lstStyle/>
          <a:p>
            <a:pPr marL="0" lvl="1" algn="ctr"/>
            <a:endParaRPr lang="en-US" sz="1100" cap="all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  <a:p>
            <a:pPr marL="0" lvl="1" algn="ctr"/>
            <a:endParaRPr lang="en-US" sz="1100" cap="all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  <a:p>
            <a:pPr marL="0" lvl="1" algn="ctr"/>
            <a:endParaRPr lang="en-US" sz="1100" cap="all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  <a:p>
            <a:pPr marL="0" lvl="1" algn="ctr"/>
            <a:endParaRPr lang="en-US" sz="1100" cap="all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  <a:p>
            <a:pPr marL="0" lvl="1" algn="ctr"/>
            <a:endParaRPr lang="en-US" sz="1100" cap="all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10212" y="1329099"/>
            <a:ext cx="20884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формирование </a:t>
            </a:r>
            <a:r>
              <a:rPr lang="ru-RU" sz="1100" dirty="0">
                <a:solidFill>
                  <a:srgbClr val="C55A11"/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проектов технических заданий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(медико-технических требований) по отдельным категориям (видовым группам) МИ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54359" y="1311788"/>
            <a:ext cx="20884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научно-методическое сопровождение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создания и эксплуатации медицинской техники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8599789" y="1119626"/>
            <a:ext cx="3090809" cy="1502289"/>
            <a:chOff x="8240588" y="4939647"/>
            <a:chExt cx="3090809" cy="15022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635A52-64BA-4A66-9052-77E5800BD356}"/>
                </a:ext>
              </a:extLst>
            </p:cNvPr>
            <p:cNvSpPr txBox="1"/>
            <p:nvPr/>
          </p:nvSpPr>
          <p:spPr>
            <a:xfrm>
              <a:off x="8240588" y="4939647"/>
              <a:ext cx="3090809" cy="1502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44000" tIns="180000" rIns="91440" bIns="180000" rtlCol="0" anchor="t">
              <a:spAutoFit/>
            </a:bodyPr>
            <a:lstStyle/>
            <a:p>
              <a:pPr marL="0" lvl="1" algn="ctr">
                <a:spcBef>
                  <a:spcPts val="1200"/>
                </a:spcBef>
              </a:pPr>
              <a:endPara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>
                <a:spcBef>
                  <a:spcPts val="1200"/>
                </a:spcBef>
              </a:pPr>
              <a:endPara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>
                <a:spcBef>
                  <a:spcPts val="1200"/>
                </a:spcBef>
              </a:pPr>
              <a:endPara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>
                <a:spcBef>
                  <a:spcPts val="1200"/>
                </a:spcBef>
              </a:pPr>
              <a:endPara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16F44D51-FF4E-472F-9730-F2C4A4B1E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500" y="5113001"/>
              <a:ext cx="2524125" cy="514350"/>
            </a:xfrm>
            <a:prstGeom prst="rect">
              <a:avLst/>
            </a:prstGeom>
          </p:spPr>
        </p:pic>
      </p:grp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53AF611-FB84-40C8-871B-8CFEDDB3EF07}"/>
              </a:ext>
            </a:extLst>
          </p:cNvPr>
          <p:cNvCxnSpPr>
            <a:cxnSpLocks/>
          </p:cNvCxnSpPr>
          <p:nvPr/>
        </p:nvCxnSpPr>
        <p:spPr>
          <a:xfrm>
            <a:off x="8402746" y="1464985"/>
            <a:ext cx="15076" cy="2551954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683BFCB3-2EBB-4EA5-B6FD-F3751E0A53BA}"/>
              </a:ext>
            </a:extLst>
          </p:cNvPr>
          <p:cNvCxnSpPr>
            <a:cxnSpLocks/>
          </p:cNvCxnSpPr>
          <p:nvPr/>
        </p:nvCxnSpPr>
        <p:spPr>
          <a:xfrm>
            <a:off x="7467313" y="3090749"/>
            <a:ext cx="588060" cy="9827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BC33A9-2F07-4385-8844-E309EF652972}"/>
              </a:ext>
            </a:extLst>
          </p:cNvPr>
          <p:cNvSpPr txBox="1"/>
          <p:nvPr/>
        </p:nvSpPr>
        <p:spPr>
          <a:xfrm>
            <a:off x="7900217" y="4427858"/>
            <a:ext cx="4101915" cy="21276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90800" bIns="86400" rtlCol="0">
            <a:spAutoFit/>
          </a:bodyPr>
          <a:lstStyle/>
          <a:p>
            <a:pPr marL="171450" lvl="1" indent="-1714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КВОТЫ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СУБСИДИИ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ТИПОВЫЕ ТЗ НА ИЗДЕЛИЯ И СЕРВИС</a:t>
            </a:r>
            <a:endParaRPr lang="en-US" sz="1100" dirty="0">
              <a:solidFill>
                <a:schemeClr val="bg1"/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ОПРЕДЕЛЕНИЕ НАЧАЛЬНЫХ МАКСИМАЛЬНЫХ ЦЕН КОНКТРАКТОВ И ОБЪЕМОВ ПОТРЕБНОСТИ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УПРОЩЕННАЯ ПРОЦЕДУРА ГОС РЕГИСТРАЦИИИ ОТЕЧЕСТВЕННЫХ МИ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E83FDE7-A79B-4ED8-BC03-D61194A070B3}"/>
              </a:ext>
            </a:extLst>
          </p:cNvPr>
          <p:cNvSpPr/>
          <p:nvPr/>
        </p:nvSpPr>
        <p:spPr>
          <a:xfrm>
            <a:off x="9624117" y="4528733"/>
            <a:ext cx="21445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ПП №№ 1416, 719, 878, 102</a:t>
            </a:r>
            <a:endParaRPr lang="ru-RU" sz="11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53AF611-FB84-40C8-871B-8CFEDDB3EF07}"/>
              </a:ext>
            </a:extLst>
          </p:cNvPr>
          <p:cNvCxnSpPr>
            <a:cxnSpLocks/>
          </p:cNvCxnSpPr>
          <p:nvPr/>
        </p:nvCxnSpPr>
        <p:spPr>
          <a:xfrm flipH="1">
            <a:off x="8080274" y="3100575"/>
            <a:ext cx="3" cy="1307472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 descr="Лого Консорциум техника цв(1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1" y="1128550"/>
            <a:ext cx="2129009" cy="735805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7300343-216C-4F35-A1B9-850DFCFDE7B1}"/>
              </a:ext>
            </a:extLst>
          </p:cNvPr>
          <p:cNvSpPr/>
          <p:nvPr/>
        </p:nvSpPr>
        <p:spPr>
          <a:xfrm>
            <a:off x="1341692" y="5284272"/>
            <a:ext cx="20884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финансирование проектов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разработки и производства медицинской техники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5B4DEBA-4F88-45D0-AD15-AF9A6E51AF13}"/>
              </a:ext>
            </a:extLst>
          </p:cNvPr>
          <p:cNvCxnSpPr>
            <a:cxnSpLocks/>
          </p:cNvCxnSpPr>
          <p:nvPr/>
        </p:nvCxnSpPr>
        <p:spPr>
          <a:xfrm>
            <a:off x="440860" y="1967582"/>
            <a:ext cx="0" cy="2702369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176FB08-567F-4387-9AAD-D774E7ABDF53}"/>
              </a:ext>
            </a:extLst>
          </p:cNvPr>
          <p:cNvGrpSpPr/>
          <p:nvPr/>
        </p:nvGrpSpPr>
        <p:grpSpPr>
          <a:xfrm>
            <a:off x="277278" y="4312402"/>
            <a:ext cx="3137487" cy="838800"/>
            <a:chOff x="277278" y="4917287"/>
            <a:chExt cx="3137487" cy="8388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CFF7CA-F558-4716-92D4-8543A980DC10}"/>
                </a:ext>
              </a:extLst>
            </p:cNvPr>
            <p:cNvSpPr txBox="1"/>
            <p:nvPr/>
          </p:nvSpPr>
          <p:spPr>
            <a:xfrm>
              <a:off x="277278" y="4917287"/>
              <a:ext cx="3137487" cy="83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252000" tIns="50400" rIns="252000" bIns="226800" rtlCol="0">
              <a:spAutoFit/>
            </a:bodyPr>
            <a:lstStyle/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  <a:p>
              <a:pPr marL="0" lvl="1" algn="ctr"/>
              <a:endParaRPr lang="en-US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9AAD852-9EBD-43DD-AF3D-4A731A4A7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617" y="4927700"/>
              <a:ext cx="1356808" cy="801750"/>
            </a:xfrm>
            <a:prstGeom prst="rect">
              <a:avLst/>
            </a:prstGeom>
          </p:spPr>
        </p:pic>
      </p:grpSp>
      <p:sp>
        <p:nvSpPr>
          <p:cNvPr id="40" name="Стрелка: шеврон 39">
            <a:extLst>
              <a:ext uri="{FF2B5EF4-FFF2-40B4-BE49-F238E27FC236}">
                <a16:creationId xmlns:a16="http://schemas.microsoft.com/office/drawing/2014/main" id="{7DF428C1-D15D-4767-80A2-63CBC948C3A0}"/>
              </a:ext>
            </a:extLst>
          </p:cNvPr>
          <p:cNvSpPr/>
          <p:nvPr/>
        </p:nvSpPr>
        <p:spPr>
          <a:xfrm rot="5400000">
            <a:off x="6099650" y="4206722"/>
            <a:ext cx="109416" cy="293235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E4DCB79-8EDF-4A1A-8456-F4101A8765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400" y="1927208"/>
            <a:ext cx="2836780" cy="5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468"/>
            </a:gs>
            <a:gs pos="100000">
              <a:schemeClr val="tx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2D031-FA70-4FFE-B2D1-A7C667DC9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38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B138D-7826-45FC-A9A8-BDDBDC4B32FD}"/>
              </a:ext>
            </a:extLst>
          </p:cNvPr>
          <p:cNvSpPr txBox="1"/>
          <p:nvPr/>
        </p:nvSpPr>
        <p:spPr>
          <a:xfrm>
            <a:off x="1170333" y="2502058"/>
            <a:ext cx="4656429" cy="7636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96000" tIns="180000" bIns="180000" rtlCol="0">
            <a:spAutoFit/>
          </a:bodyPr>
          <a:lstStyle/>
          <a:p>
            <a:pPr lvl="0"/>
            <a:r>
              <a:rPr lang="ru-RU" sz="2600" b="1" cap="all" dirty="0">
                <a:solidFill>
                  <a:schemeClr val="accent2">
                    <a:lumMod val="75000"/>
                  </a:schemeClr>
                </a:solidFill>
                <a:sym typeface="Arial Black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226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91DFED1-8358-42C9-B759-F83A7FD21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697518"/>
              </p:ext>
            </p:extLst>
          </p:nvPr>
        </p:nvGraphicFramePr>
        <p:xfrm>
          <a:off x="6224597" y="1109006"/>
          <a:ext cx="5413306" cy="44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Рынок</a:t>
              </a:r>
              <a:r>
                <a:rPr lang="ru-RU" b="1" cap="all" dirty="0">
                  <a:solidFill>
                    <a:schemeClr val="bg1"/>
                  </a:solidFill>
                </a:rPr>
                <a:t> медицинских изделий в РФ</a:t>
              </a:r>
              <a:endParaRPr lang="ru-RU" b="1" cap="all" dirty="0">
                <a:solidFill>
                  <a:schemeClr val="bg1"/>
                </a:solidFill>
                <a:latin typeface="Arial" panose="020B0604020202020204" pitchFamily="34" charset="0"/>
                <a:ea typeface="Yu Mincho Light" panose="02020300000000000000" pitchFamily="18" charset="-128"/>
                <a:cs typeface="Arial" panose="020B0604020202020204" pitchFamily="34" charset="0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DA1F077-3C70-F54F-BF43-DE2FB7188F6F}"/>
              </a:ext>
            </a:extLst>
          </p:cNvPr>
          <p:cNvSpPr txBox="1"/>
          <p:nvPr/>
        </p:nvSpPr>
        <p:spPr>
          <a:xfrm>
            <a:off x="3498491" y="5734283"/>
            <a:ext cx="41521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* Объем импортных комплектующих в составе локальных МИ (оценочно) </a:t>
            </a:r>
            <a:r>
              <a:rPr lang="mr-IN" sz="14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–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40 %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08809838"/>
              </p:ext>
            </p:extLst>
          </p:nvPr>
        </p:nvGraphicFramePr>
        <p:xfrm>
          <a:off x="669051" y="1109006"/>
          <a:ext cx="5413306" cy="44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35A9561-AE3D-491C-B8DD-A512C71084D8}"/>
              </a:ext>
            </a:extLst>
          </p:cNvPr>
          <p:cNvSpPr txBox="1"/>
          <p:nvPr/>
        </p:nvSpPr>
        <p:spPr>
          <a:xfrm>
            <a:off x="2010181" y="4987845"/>
            <a:ext cx="587202" cy="246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2019 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63D40-E8E3-4EEE-A0EA-80F38C07B95F}"/>
              </a:ext>
            </a:extLst>
          </p:cNvPr>
          <p:cNvSpPr txBox="1"/>
          <p:nvPr/>
        </p:nvSpPr>
        <p:spPr>
          <a:xfrm>
            <a:off x="7650644" y="4987844"/>
            <a:ext cx="587202" cy="246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2020 г.</a:t>
            </a:r>
          </a:p>
        </p:txBody>
      </p:sp>
    </p:spTree>
    <p:extLst>
      <p:ext uri="{BB962C8B-B14F-4D97-AF65-F5344CB8AC3E}">
        <p14:creationId xmlns:p14="http://schemas.microsoft.com/office/powerpoint/2010/main" val="197944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B2032085-9E89-4BF1-84AC-C37C61DBE52A}"/>
              </a:ext>
            </a:extLst>
          </p:cNvPr>
          <p:cNvSpPr txBox="1"/>
          <p:nvPr/>
        </p:nvSpPr>
        <p:spPr>
          <a:xfrm>
            <a:off x="6215387" y="2015477"/>
            <a:ext cx="577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Налоги на заработную плату                                                       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10,0                   58,0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387EA1F-1B0A-4928-8E75-F1BD81F9174B}"/>
              </a:ext>
            </a:extLst>
          </p:cNvPr>
          <p:cNvSpPr txBox="1"/>
          <p:nvPr/>
        </p:nvSpPr>
        <p:spPr>
          <a:xfrm>
            <a:off x="6215387" y="1685473"/>
            <a:ext cx="577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Налог на прибыль                                                                            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4,0                   16,0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249786E1-B57E-4689-8FD0-FB522AEC3968}"/>
              </a:ext>
            </a:extLst>
          </p:cNvPr>
          <p:cNvGrpSpPr/>
          <p:nvPr/>
        </p:nvGrpSpPr>
        <p:grpSpPr>
          <a:xfrm>
            <a:off x="539226" y="987519"/>
            <a:ext cx="6194526" cy="2669439"/>
            <a:chOff x="913721" y="1221226"/>
            <a:chExt cx="6194526" cy="266943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8865BFAB-7656-4D9C-B7D0-86AB563923CD}"/>
                </a:ext>
              </a:extLst>
            </p:cNvPr>
            <p:cNvGrpSpPr/>
            <p:nvPr/>
          </p:nvGrpSpPr>
          <p:grpSpPr>
            <a:xfrm>
              <a:off x="913721" y="1221226"/>
              <a:ext cx="6194526" cy="2669439"/>
              <a:chOff x="885570" y="1231502"/>
              <a:chExt cx="6194526" cy="2669439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739A1F75-FFC4-4315-9A4D-0879E2947E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0621" y="1552322"/>
                <a:ext cx="0" cy="2348619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F50A3231-97F3-4A63-B383-272CFC9D9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8106" y="1552322"/>
                <a:ext cx="0" cy="2348619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3F13DE6F-1F9B-482F-8494-6BC8106F9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5348" y="1625919"/>
                <a:ext cx="0" cy="2275022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4" name="Заголовок 3">
                <a:extLst>
                  <a:ext uri="{FF2B5EF4-FFF2-40B4-BE49-F238E27FC236}">
                    <a16:creationId xmlns:a16="http://schemas.microsoft.com/office/drawing/2014/main" id="{CA4B9CC7-63D5-408B-8E75-148BE6E543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4176" y="1231502"/>
                <a:ext cx="2235493" cy="2769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1100" b="1" dirty="0">
                    <a:solidFill>
                      <a:schemeClr val="accent5">
                        <a:lumMod val="50000"/>
                      </a:schemeClr>
                    </a:solidFill>
                    <a:latin typeface="Circe Light" panose="020B0402020203020203" pitchFamily="34" charset="-52"/>
                    <a:ea typeface="Yu Mincho Light" panose="02020300000000000000" pitchFamily="18" charset="-128"/>
                    <a:cs typeface="Arial" panose="020B0604020202020204" pitchFamily="34" charset="0"/>
                  </a:rPr>
                  <a:t>в млрд. руб. в ценах 2020 года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0A0F47-A482-47E6-8A7F-949BD1FC064E}"/>
                  </a:ext>
                </a:extLst>
              </p:cNvPr>
              <p:cNvSpPr txBox="1"/>
              <p:nvPr/>
            </p:nvSpPr>
            <p:spPr>
              <a:xfrm>
                <a:off x="980670" y="1966916"/>
                <a:ext cx="6099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Общий объем закупок                                       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                        </a:t>
                </a:r>
                <a:r>
                  <a:rPr lang="ru-RU" sz="10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500,0                500,0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391050-4117-437A-91C5-D6B0F3237EB4}"/>
                  </a:ext>
                </a:extLst>
              </p:cNvPr>
              <p:cNvSpPr txBox="1"/>
              <p:nvPr/>
            </p:nvSpPr>
            <p:spPr>
              <a:xfrm>
                <a:off x="885575" y="2275612"/>
                <a:ext cx="56234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8775"/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импорт               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  </a:t>
                </a:r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                                                                    </a:t>
                </a:r>
                <a:r>
                  <a:rPr lang="ru-RU" sz="10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410,0                 100,0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8C87C8-D7FB-4C69-9E09-69C8F02C4052}"/>
                  </a:ext>
                </a:extLst>
              </p:cNvPr>
              <p:cNvSpPr txBox="1"/>
              <p:nvPr/>
            </p:nvSpPr>
            <p:spPr>
              <a:xfrm>
                <a:off x="885571" y="2619342"/>
                <a:ext cx="5531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8775"/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отечественная продукция                                                  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  </a:t>
                </a:r>
                <a:r>
                  <a:rPr lang="ru-RU" sz="10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90,0                 400,0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DAA39F-52C1-4A74-A876-9C9B15B57CCB}"/>
                  </a:ext>
                </a:extLst>
              </p:cNvPr>
              <p:cNvSpPr txBox="1"/>
              <p:nvPr/>
            </p:nvSpPr>
            <p:spPr>
              <a:xfrm>
                <a:off x="885570" y="2925586"/>
                <a:ext cx="56234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8775"/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         себестоимость  отечественной продукции             </a:t>
                </a:r>
                <a:r>
                  <a:rPr lang="ru-RU" sz="10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72,0                  320,0                                         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5E9136-1AFC-4151-9203-9029A0AF9DC9}"/>
                  </a:ext>
                </a:extLst>
              </p:cNvPr>
              <p:cNvSpPr txBox="1"/>
              <p:nvPr/>
            </p:nvSpPr>
            <p:spPr>
              <a:xfrm>
                <a:off x="1673678" y="3278608"/>
                <a:ext cx="48353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8775"/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импортные комплектующие                           </a:t>
                </a:r>
                <a:r>
                  <a:rPr lang="ru-RU" sz="10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40,0                  40,0 </a:t>
                </a:r>
              </a:p>
            </p:txBody>
          </p: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0F8404FB-444E-4F8E-A659-3BB07EC2E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512" y="3575357"/>
                <a:ext cx="5313836" cy="2541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3CDE367A-149D-4032-8419-A228FB5CC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365" y="3900941"/>
                <a:ext cx="5341983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0AFA4FF1-9008-4755-8A13-87A303D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512" y="1902917"/>
                <a:ext cx="5313836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F8C45E-12D5-4A8D-8E3A-762851D23004}"/>
                  </a:ext>
                </a:extLst>
              </p:cNvPr>
              <p:cNvSpPr txBox="1"/>
              <p:nvPr/>
            </p:nvSpPr>
            <p:spPr>
              <a:xfrm>
                <a:off x="1679826" y="3599255"/>
                <a:ext cx="48353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8775"/>
                <a:r>
                  <a:rPr lang="ru-RU" sz="12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отечественные комплектующие                    </a:t>
                </a:r>
                <a:r>
                  <a:rPr lang="ru-RU" sz="1000" dirty="0">
                    <a:solidFill>
                      <a:schemeClr val="bg2">
                        <a:lumMod val="25000"/>
                      </a:schemeClr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32,0                  280,0 </a:t>
                </a:r>
              </a:p>
            </p:txBody>
          </p: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3A3EC4F9-9E2F-4E5F-AB90-B3E11A0EB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512" y="1588574"/>
                <a:ext cx="5313836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80F1A24-8B3E-4740-96A7-355360955184}"/>
                  </a:ext>
                </a:extLst>
              </p:cNvPr>
              <p:cNvSpPr txBox="1"/>
              <p:nvPr/>
            </p:nvSpPr>
            <p:spPr>
              <a:xfrm>
                <a:off x="5606716" y="1540924"/>
                <a:ext cx="587202" cy="2462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latin typeface="Circe Light" panose="020B0402020203020203" pitchFamily="34" charset="-52"/>
                    <a:cs typeface="Arial" panose="020B0604020202020204" pitchFamily="34" charset="0"/>
                  </a:rPr>
                  <a:t>2030 г.</a:t>
                </a:r>
              </a:p>
            </p:txBody>
          </p:sp>
        </p:grp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84374185-E2B4-4972-ADE1-FE698E94C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516" y="2246617"/>
              <a:ext cx="5313832" cy="1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B8AFE6E-14B1-43FD-914B-9414257D4760}"/>
                </a:ext>
              </a:extLst>
            </p:cNvPr>
            <p:cNvCxnSpPr>
              <a:cxnSpLocks/>
            </p:cNvCxnSpPr>
            <p:nvPr/>
          </p:nvCxnSpPr>
          <p:spPr>
            <a:xfrm>
              <a:off x="991516" y="2573368"/>
              <a:ext cx="5313832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01F1D1B8-B784-4ADE-98A0-9486EE375427}"/>
                </a:ext>
              </a:extLst>
            </p:cNvPr>
            <p:cNvCxnSpPr>
              <a:cxnSpLocks/>
            </p:cNvCxnSpPr>
            <p:nvPr/>
          </p:nvCxnSpPr>
          <p:spPr>
            <a:xfrm>
              <a:off x="991516" y="2910963"/>
              <a:ext cx="5313832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3B8F48C2-4E1E-42B9-88F4-758CD86D0791}"/>
                </a:ext>
              </a:extLst>
            </p:cNvPr>
            <p:cNvCxnSpPr>
              <a:cxnSpLocks/>
            </p:cNvCxnSpPr>
            <p:nvPr/>
          </p:nvCxnSpPr>
          <p:spPr>
            <a:xfrm>
              <a:off x="991516" y="3236984"/>
              <a:ext cx="5313832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B3E7318-EF5B-4636-BDED-61F3B88B63BA}"/>
              </a:ext>
            </a:extLst>
          </p:cNvPr>
          <p:cNvGrpSpPr/>
          <p:nvPr/>
        </p:nvGrpSpPr>
        <p:grpSpPr>
          <a:xfrm>
            <a:off x="6215387" y="2698582"/>
            <a:ext cx="6118633" cy="972358"/>
            <a:chOff x="595049" y="5304108"/>
            <a:chExt cx="6118633" cy="972358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1896FD5-442D-4FAB-A418-112A6FD75AC9}"/>
                </a:ext>
              </a:extLst>
            </p:cNvPr>
            <p:cNvSpPr txBox="1"/>
            <p:nvPr/>
          </p:nvSpPr>
          <p:spPr>
            <a:xfrm>
              <a:off x="604653" y="5977389"/>
              <a:ext cx="5776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         за счет мер государственной поддержки                      </a:t>
              </a:r>
              <a:r>
                <a:rPr lang="ru-RU" sz="10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   279,0             50%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668425-BDAA-4905-BCD5-85470F0A71C4}"/>
                </a:ext>
              </a:extLst>
            </p:cNvPr>
            <p:cNvSpPr txBox="1"/>
            <p:nvPr/>
          </p:nvSpPr>
          <p:spPr>
            <a:xfrm>
              <a:off x="923137" y="5660022"/>
              <a:ext cx="5790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за счет частных инвесторов                                                </a:t>
              </a:r>
              <a:r>
                <a:rPr lang="ru-RU" sz="10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279,0             50%</a:t>
              </a:r>
            </a:p>
          </p:txBody>
        </p: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id="{191064CD-85F9-4B60-96CF-8F7254FED443}"/>
                </a:ext>
              </a:extLst>
            </p:cNvPr>
            <p:cNvGrpSpPr/>
            <p:nvPr/>
          </p:nvGrpSpPr>
          <p:grpSpPr>
            <a:xfrm>
              <a:off x="626863" y="5304108"/>
              <a:ext cx="4568170" cy="972358"/>
              <a:chOff x="626863" y="4069046"/>
              <a:chExt cx="4568170" cy="972358"/>
            </a:xfrm>
          </p:grpSpPr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:a16="http://schemas.microsoft.com/office/drawing/2014/main" id="{F3E94586-F919-4D91-84E3-F992CFC660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777" y="4397828"/>
                <a:ext cx="4547256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>
                <a:extLst>
                  <a:ext uri="{FF2B5EF4-FFF2-40B4-BE49-F238E27FC236}">
                    <a16:creationId xmlns:a16="http://schemas.microsoft.com/office/drawing/2014/main" id="{549AD026-2468-40A5-ABC1-EFC754136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777" y="4069046"/>
                <a:ext cx="4547256" cy="7158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>
                <a:extLst>
                  <a:ext uri="{FF2B5EF4-FFF2-40B4-BE49-F238E27FC236}">
                    <a16:creationId xmlns:a16="http://schemas.microsoft.com/office/drawing/2014/main" id="{DE5DE309-65BE-4C33-A97F-AA0D40D1E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850" y="4723408"/>
                <a:ext cx="4533183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3484D5A1-3D18-4CE1-8AC5-D0F3B51E1C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849" y="5041404"/>
                <a:ext cx="4533184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:a16="http://schemas.microsoft.com/office/drawing/2014/main" id="{F1C981D3-3558-48A5-989D-454AD459F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5033" y="4076204"/>
                <a:ext cx="0" cy="96520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>
                <a:extLst>
                  <a:ext uri="{FF2B5EF4-FFF2-40B4-BE49-F238E27FC236}">
                    <a16:creationId xmlns:a16="http://schemas.microsoft.com/office/drawing/2014/main" id="{FA5C2F55-C3FD-44D8-B6D2-7485F9070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863" y="4076204"/>
                <a:ext cx="0" cy="96520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C205BE7-42B5-47E2-9BA1-D253B97AB8D6}"/>
                </a:ext>
              </a:extLst>
            </p:cNvPr>
            <p:cNvSpPr txBox="1"/>
            <p:nvPr/>
          </p:nvSpPr>
          <p:spPr>
            <a:xfrm>
              <a:off x="595049" y="5324244"/>
              <a:ext cx="5456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Потребность в инвестициях                                                </a:t>
              </a:r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 558,0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3894F1A-CA6C-47BF-8E01-2CC349ED5291}"/>
              </a:ext>
            </a:extLst>
          </p:cNvPr>
          <p:cNvSpPr txBox="1"/>
          <p:nvPr/>
        </p:nvSpPr>
        <p:spPr>
          <a:xfrm>
            <a:off x="599340" y="4522091"/>
            <a:ext cx="609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Выручка на 1 работника, млн. руб.                                                                       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A623C6-AA3A-4827-AB9E-BFF41820455B}"/>
              </a:ext>
            </a:extLst>
          </p:cNvPr>
          <p:cNvSpPr txBox="1"/>
          <p:nvPr/>
        </p:nvSpPr>
        <p:spPr>
          <a:xfrm>
            <a:off x="599340" y="4209540"/>
            <a:ext cx="609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Рентабельность производства компонентов                                                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4A25E2-4F8D-4624-B609-3CE718419BE9}"/>
              </a:ext>
            </a:extLst>
          </p:cNvPr>
          <p:cNvSpPr txBox="1"/>
          <p:nvPr/>
        </p:nvSpPr>
        <p:spPr>
          <a:xfrm>
            <a:off x="599340" y="3906496"/>
            <a:ext cx="6099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Рентабельность сборочного производства                                                   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20%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Эффект от реализации</a:t>
              </a:r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*</a:t>
              </a:r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ru-RU" b="1" cap="all" dirty="0">
                  <a:solidFill>
                    <a:schemeClr val="bg1"/>
                  </a:solidFill>
                </a:rPr>
                <a:t>программы импортозамещения медицинской техники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DA1F077-3C70-F54F-BF43-DE2FB7188F6F}"/>
              </a:ext>
            </a:extLst>
          </p:cNvPr>
          <p:cNvSpPr txBox="1"/>
          <p:nvPr/>
        </p:nvSpPr>
        <p:spPr>
          <a:xfrm>
            <a:off x="10023165" y="4424483"/>
            <a:ext cx="21347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медицинских изделий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может быть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произведено в РФ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A462D7E-6F1D-4896-881C-378B45115B77}"/>
              </a:ext>
            </a:extLst>
          </p:cNvPr>
          <p:cNvSpPr/>
          <p:nvPr/>
        </p:nvSpPr>
        <p:spPr>
          <a:xfrm>
            <a:off x="8816551" y="4371961"/>
            <a:ext cx="1134064" cy="1127337"/>
          </a:xfrm>
          <a:prstGeom prst="ellipse">
            <a:avLst/>
          </a:prstGeom>
          <a:solidFill>
            <a:srgbClr val="CC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irce Light" panose="020B0402020203020203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EB293-0995-43B6-81DB-04CF4E581B57}"/>
              </a:ext>
            </a:extLst>
          </p:cNvPr>
          <p:cNvSpPr txBox="1"/>
          <p:nvPr/>
        </p:nvSpPr>
        <p:spPr>
          <a:xfrm>
            <a:off x="8983924" y="4873205"/>
            <a:ext cx="934315" cy="56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sz="3600" dirty="0">
                <a:solidFill>
                  <a:schemeClr val="bg1"/>
                </a:solidFill>
                <a:latin typeface="Circe Light" panose="020B0402020203020203" pitchFamily="34" charset="-52"/>
              </a:rPr>
              <a:t>80</a:t>
            </a:r>
            <a:r>
              <a:rPr lang="ru-RU" dirty="0">
                <a:solidFill>
                  <a:schemeClr val="bg1"/>
                </a:solidFill>
                <a:latin typeface="Circe Light" panose="020B0402020203020203" pitchFamily="34" charset="-52"/>
              </a:rPr>
              <a:t>%</a:t>
            </a:r>
          </a:p>
          <a:p>
            <a:pPr algn="r"/>
            <a:endParaRPr lang="ru-RU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60D8826-940C-4321-9830-93F5AB8855F0}"/>
              </a:ext>
            </a:extLst>
          </p:cNvPr>
          <p:cNvSpPr/>
          <p:nvPr/>
        </p:nvSpPr>
        <p:spPr>
          <a:xfrm>
            <a:off x="8210332" y="4979144"/>
            <a:ext cx="1002579" cy="91393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5469C-0B8A-4BD1-898F-D1D97B87035E}"/>
              </a:ext>
            </a:extLst>
          </p:cNvPr>
          <p:cNvSpPr txBox="1"/>
          <p:nvPr/>
        </p:nvSpPr>
        <p:spPr>
          <a:xfrm>
            <a:off x="8252846" y="5365264"/>
            <a:ext cx="1161960" cy="52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dirty="0">
                <a:solidFill>
                  <a:schemeClr val="bg1"/>
                </a:solidFill>
                <a:latin typeface="Circe Light" panose="020B0402020203020203" pitchFamily="34" charset="-52"/>
              </a:rPr>
              <a:t>&gt; </a:t>
            </a:r>
            <a:r>
              <a:rPr lang="ru-RU" sz="3000" dirty="0">
                <a:solidFill>
                  <a:schemeClr val="lt1"/>
                </a:solidFill>
                <a:latin typeface="Circe Light" panose="020B0402020203020203" pitchFamily="34" charset="-52"/>
              </a:rPr>
              <a:t>50</a:t>
            </a:r>
            <a:r>
              <a:rPr lang="ru-RU" dirty="0">
                <a:solidFill>
                  <a:schemeClr val="bg1"/>
                </a:solidFill>
                <a:latin typeface="Circe Light" panose="020B0402020203020203" pitchFamily="34" charset="-52"/>
              </a:rPr>
              <a:t>%</a:t>
            </a:r>
          </a:p>
          <a:p>
            <a:pPr algn="r"/>
            <a:endParaRPr lang="ru-RU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DAAB1-CFD6-4F11-ACBC-4CCD6BD73199}"/>
              </a:ext>
            </a:extLst>
          </p:cNvPr>
          <p:cNvSpPr txBox="1"/>
          <p:nvPr/>
        </p:nvSpPr>
        <p:spPr>
          <a:xfrm>
            <a:off x="6268115" y="5270776"/>
            <a:ext cx="1879480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медицинских изделий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уже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/>
                <a:cs typeface="Circe Light"/>
              </a:rPr>
              <a:t>производится в РФ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C33D5-9EF8-4FD3-9EDE-A5C9F6B429DD}"/>
              </a:ext>
            </a:extLst>
          </p:cNvPr>
          <p:cNvSpPr txBox="1"/>
          <p:nvPr/>
        </p:nvSpPr>
        <p:spPr>
          <a:xfrm>
            <a:off x="4495536" y="1300291"/>
            <a:ext cx="587202" cy="246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2020 г.</a:t>
            </a: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E1E8B564-785B-43B3-A28D-2EDB7D6C5F7A}"/>
              </a:ext>
            </a:extLst>
          </p:cNvPr>
          <p:cNvCxnSpPr>
            <a:cxnSpLocks/>
          </p:cNvCxnSpPr>
          <p:nvPr/>
        </p:nvCxnSpPr>
        <p:spPr>
          <a:xfrm>
            <a:off x="611462" y="1357249"/>
            <a:ext cx="0" cy="227502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B60DF578-B2CF-42D6-95F3-DF9F5ECDEBD1}"/>
              </a:ext>
            </a:extLst>
          </p:cNvPr>
          <p:cNvSpPr txBox="1"/>
          <p:nvPr/>
        </p:nvSpPr>
        <p:spPr>
          <a:xfrm>
            <a:off x="2671000" y="6057095"/>
            <a:ext cx="3381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Дополнительных рабочих мест – 111 600 чел.</a:t>
            </a: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44A67C5A-21FC-463A-8736-F15197670AFB}"/>
              </a:ext>
            </a:extLst>
          </p:cNvPr>
          <p:cNvCxnSpPr>
            <a:cxnSpLocks/>
          </p:cNvCxnSpPr>
          <p:nvPr/>
        </p:nvCxnSpPr>
        <p:spPr>
          <a:xfrm>
            <a:off x="10043895" y="1344591"/>
            <a:ext cx="0" cy="99022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0E876A11-26D7-48E0-BD78-A63C2E00160E}"/>
              </a:ext>
            </a:extLst>
          </p:cNvPr>
          <p:cNvCxnSpPr>
            <a:cxnSpLocks/>
          </p:cNvCxnSpPr>
          <p:nvPr/>
        </p:nvCxnSpPr>
        <p:spPr>
          <a:xfrm>
            <a:off x="10808732" y="1357249"/>
            <a:ext cx="0" cy="93522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4D73769-024B-494C-AEF2-0D5B1BC109A8}"/>
              </a:ext>
            </a:extLst>
          </p:cNvPr>
          <p:cNvSpPr txBox="1"/>
          <p:nvPr/>
        </p:nvSpPr>
        <p:spPr>
          <a:xfrm>
            <a:off x="654713" y="1380289"/>
            <a:ext cx="3437417" cy="27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Исходные данные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</p:txBody>
      </p: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54D23F71-9448-4213-BDBA-7F965F6E2608}"/>
              </a:ext>
            </a:extLst>
          </p:cNvPr>
          <p:cNvCxnSpPr>
            <a:cxnSpLocks/>
          </p:cNvCxnSpPr>
          <p:nvPr/>
        </p:nvCxnSpPr>
        <p:spPr>
          <a:xfrm>
            <a:off x="10043895" y="2691758"/>
            <a:ext cx="0" cy="9652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AF329B7-15F4-4A67-8BBC-62B856AE4D26}"/>
              </a:ext>
            </a:extLst>
          </p:cNvPr>
          <p:cNvSpPr txBox="1"/>
          <p:nvPr/>
        </p:nvSpPr>
        <p:spPr>
          <a:xfrm>
            <a:off x="6205089" y="1392588"/>
            <a:ext cx="3437417" cy="27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Налоговый эффект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80C40EDE-7E45-4559-BCFD-72248FCC84FC}"/>
              </a:ext>
            </a:extLst>
          </p:cNvPr>
          <p:cNvGrpSpPr/>
          <p:nvPr/>
        </p:nvGrpSpPr>
        <p:grpSpPr>
          <a:xfrm>
            <a:off x="599340" y="3856938"/>
            <a:ext cx="5376970" cy="965200"/>
            <a:chOff x="626863" y="4076204"/>
            <a:chExt cx="5376970" cy="965200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F7AEEA5A-2874-45ED-B674-04A865A52A70}"/>
                </a:ext>
              </a:extLst>
            </p:cNvPr>
            <p:cNvCxnSpPr>
              <a:cxnSpLocks/>
            </p:cNvCxnSpPr>
            <p:nvPr/>
          </p:nvCxnSpPr>
          <p:spPr>
            <a:xfrm>
              <a:off x="647777" y="4397828"/>
              <a:ext cx="5341983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4A85FC9A-6143-4B53-816C-A63EF7C18282}"/>
                </a:ext>
              </a:extLst>
            </p:cNvPr>
            <p:cNvCxnSpPr>
              <a:cxnSpLocks/>
            </p:cNvCxnSpPr>
            <p:nvPr/>
          </p:nvCxnSpPr>
          <p:spPr>
            <a:xfrm>
              <a:off x="647777" y="4076204"/>
              <a:ext cx="5341983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75BF17FE-0E53-4D86-926C-641C9DD1848A}"/>
                </a:ext>
              </a:extLst>
            </p:cNvPr>
            <p:cNvCxnSpPr>
              <a:cxnSpLocks/>
            </p:cNvCxnSpPr>
            <p:nvPr/>
          </p:nvCxnSpPr>
          <p:spPr>
            <a:xfrm>
              <a:off x="661850" y="4723408"/>
              <a:ext cx="5341983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FC3C2526-5CE9-4D7A-8FCD-F5150A05E985}"/>
                </a:ext>
              </a:extLst>
            </p:cNvPr>
            <p:cNvCxnSpPr>
              <a:cxnSpLocks/>
            </p:cNvCxnSpPr>
            <p:nvPr/>
          </p:nvCxnSpPr>
          <p:spPr>
            <a:xfrm>
              <a:off x="661849" y="5041404"/>
              <a:ext cx="5341983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3B82C85F-4DB1-42D8-9244-4C16787AE17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033" y="4076204"/>
              <a:ext cx="0" cy="96520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5029C577-8B9B-44AD-9A15-69E577EEE5CC}"/>
                </a:ext>
              </a:extLst>
            </p:cNvPr>
            <p:cNvCxnSpPr>
              <a:cxnSpLocks/>
            </p:cNvCxnSpPr>
            <p:nvPr/>
          </p:nvCxnSpPr>
          <p:spPr>
            <a:xfrm>
              <a:off x="5990493" y="4076204"/>
              <a:ext cx="0" cy="96520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B3DEE95A-2F65-42A3-A7B1-04C2776F6925}"/>
                </a:ext>
              </a:extLst>
            </p:cNvPr>
            <p:cNvCxnSpPr>
              <a:cxnSpLocks/>
            </p:cNvCxnSpPr>
            <p:nvPr/>
          </p:nvCxnSpPr>
          <p:spPr>
            <a:xfrm>
              <a:off x="626863" y="4076204"/>
              <a:ext cx="0" cy="96520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02949C91-CFB1-49CA-8903-B0FCE2B7891D}"/>
              </a:ext>
            </a:extLst>
          </p:cNvPr>
          <p:cNvCxnSpPr>
            <a:cxnSpLocks/>
          </p:cNvCxnSpPr>
          <p:nvPr/>
        </p:nvCxnSpPr>
        <p:spPr>
          <a:xfrm>
            <a:off x="4402674" y="5048267"/>
            <a:ext cx="0" cy="9652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8E01FE8B-B407-4670-8883-E82B849260AC}"/>
              </a:ext>
            </a:extLst>
          </p:cNvPr>
          <p:cNvGrpSpPr/>
          <p:nvPr/>
        </p:nvGrpSpPr>
        <p:grpSpPr>
          <a:xfrm>
            <a:off x="567527" y="5013363"/>
            <a:ext cx="5800149" cy="1007262"/>
            <a:chOff x="595049" y="5269204"/>
            <a:chExt cx="5800149" cy="1007262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D8386D26-E920-44D2-94C3-A479985840AD}"/>
                </a:ext>
              </a:extLst>
            </p:cNvPr>
            <p:cNvGrpSpPr/>
            <p:nvPr/>
          </p:nvGrpSpPr>
          <p:grpSpPr>
            <a:xfrm>
              <a:off x="626863" y="5311266"/>
              <a:ext cx="5376970" cy="965200"/>
              <a:chOff x="626863" y="4076204"/>
              <a:chExt cx="5376970" cy="965200"/>
            </a:xfrm>
          </p:grpSpPr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9E563952-74BC-4618-AB10-6B97F09EB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777" y="4397828"/>
                <a:ext cx="5341983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960B9B98-9972-41B4-B266-783F0210F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777" y="4076204"/>
                <a:ext cx="5341983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id="{74BBA4E9-6E6B-4CFA-B6A9-7BDB1B193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850" y="4723408"/>
                <a:ext cx="5341983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3BE6BD44-B638-4F1D-AEED-6C1249E8F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849" y="5041404"/>
                <a:ext cx="5341983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B327F61B-9E64-4FFA-884D-B3F7392162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5033" y="4076204"/>
                <a:ext cx="0" cy="96520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AA74E598-6D52-472C-BB24-087366900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0493" y="4076204"/>
                <a:ext cx="0" cy="96520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>
                <a:extLst>
                  <a:ext uri="{FF2B5EF4-FFF2-40B4-BE49-F238E27FC236}">
                    <a16:creationId xmlns:a16="http://schemas.microsoft.com/office/drawing/2014/main" id="{61224F61-16D8-44ED-A821-FE9FE4C85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863" y="4076204"/>
                <a:ext cx="0" cy="96520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873B0B-1779-4C9E-9C82-74F2FB4A97B6}"/>
                </a:ext>
              </a:extLst>
            </p:cNvPr>
            <p:cNvSpPr txBox="1"/>
            <p:nvPr/>
          </p:nvSpPr>
          <p:spPr>
            <a:xfrm>
              <a:off x="5291260" y="5274297"/>
              <a:ext cx="587202" cy="2462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2030 г.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6A4DCAF-E53A-485D-BD1F-2182C19951FC}"/>
                </a:ext>
              </a:extLst>
            </p:cNvPr>
            <p:cNvSpPr txBox="1"/>
            <p:nvPr/>
          </p:nvSpPr>
          <p:spPr>
            <a:xfrm>
              <a:off x="4534709" y="5269204"/>
              <a:ext cx="587202" cy="2462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2020 г.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00AEEDC-DE92-46C0-9FD0-DDC5AA3A3CD8}"/>
                </a:ext>
              </a:extLst>
            </p:cNvPr>
            <p:cNvSpPr txBox="1"/>
            <p:nvPr/>
          </p:nvSpPr>
          <p:spPr>
            <a:xfrm>
              <a:off x="595049" y="5354242"/>
              <a:ext cx="3437417" cy="27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Количество рабочих мест</a:t>
              </a:r>
              <a:endParaRPr lang="ru-RU" sz="1000" b="1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9A1FB13-9E19-4710-BA01-C8B5426C6194}"/>
                </a:ext>
              </a:extLst>
            </p:cNvPr>
            <p:cNvSpPr txBox="1"/>
            <p:nvPr/>
          </p:nvSpPr>
          <p:spPr>
            <a:xfrm>
              <a:off x="604653" y="5675561"/>
              <a:ext cx="5790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отечественная продукция                       </a:t>
              </a:r>
              <a:r>
                <a:rPr lang="ru-RU" sz="10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                                             18 000             80 000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C7BDD4F-A3CA-4555-BEE3-A37C1CE23714}"/>
                </a:ext>
              </a:extLst>
            </p:cNvPr>
            <p:cNvSpPr txBox="1"/>
            <p:nvPr/>
          </p:nvSpPr>
          <p:spPr>
            <a:xfrm>
              <a:off x="604653" y="5977389"/>
              <a:ext cx="5776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отечественные комплектующие                                                 </a:t>
              </a:r>
              <a:r>
                <a:rPr lang="ru-RU" sz="1000" dirty="0">
                  <a:solidFill>
                    <a:schemeClr val="bg2">
                      <a:lumMod val="25000"/>
                    </a:schemeClr>
                  </a:solidFill>
                  <a:latin typeface="Circe Light" panose="020B0402020203020203" pitchFamily="34" charset="-52"/>
                  <a:cs typeface="Arial" panose="020B0604020202020204" pitchFamily="34" charset="0"/>
                </a:rPr>
                <a:t>6 400               56 000</a:t>
              </a:r>
            </a:p>
          </p:txBody>
        </p:sp>
      </p:grpSp>
      <p:sp>
        <p:nvSpPr>
          <p:cNvPr id="121" name="Заголовок 3">
            <a:extLst>
              <a:ext uri="{FF2B5EF4-FFF2-40B4-BE49-F238E27FC236}">
                <a16:creationId xmlns:a16="http://schemas.microsoft.com/office/drawing/2014/main" id="{4C3AD3C6-E21B-4097-8036-00E041AB94C8}"/>
              </a:ext>
            </a:extLst>
          </p:cNvPr>
          <p:cNvSpPr txBox="1">
            <a:spLocks/>
          </p:cNvSpPr>
          <p:nvPr/>
        </p:nvSpPr>
        <p:spPr>
          <a:xfrm>
            <a:off x="9402126" y="986716"/>
            <a:ext cx="2235493" cy="276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irce Light" panose="020B0402020203020203" pitchFamily="34" charset="-52"/>
                <a:ea typeface="Yu Mincho Light" panose="02020300000000000000" pitchFamily="18" charset="-128"/>
                <a:cs typeface="Arial" panose="020B0604020202020204" pitchFamily="34" charset="0"/>
              </a:rPr>
              <a:t>в млрд. руб. </a:t>
            </a: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50DA965E-B673-4BFD-9854-30CA97D2206C}"/>
              </a:ext>
            </a:extLst>
          </p:cNvPr>
          <p:cNvCxnSpPr>
            <a:cxnSpLocks/>
          </p:cNvCxnSpPr>
          <p:nvPr/>
        </p:nvCxnSpPr>
        <p:spPr>
          <a:xfrm>
            <a:off x="11581177" y="1357249"/>
            <a:ext cx="0" cy="93522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BEEBB4D4-F481-4F6B-BD49-B65510A18332}"/>
              </a:ext>
            </a:extLst>
          </p:cNvPr>
          <p:cNvCxnSpPr>
            <a:cxnSpLocks/>
          </p:cNvCxnSpPr>
          <p:nvPr/>
        </p:nvCxnSpPr>
        <p:spPr>
          <a:xfrm>
            <a:off x="6228720" y="1360047"/>
            <a:ext cx="15497" cy="94858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856837D5-F6B0-4E77-B0F4-FFB151DAFD8B}"/>
              </a:ext>
            </a:extLst>
          </p:cNvPr>
          <p:cNvCxnSpPr>
            <a:cxnSpLocks/>
          </p:cNvCxnSpPr>
          <p:nvPr/>
        </p:nvCxnSpPr>
        <p:spPr>
          <a:xfrm>
            <a:off x="6258323" y="2003253"/>
            <a:ext cx="534198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8D4CFF98-D55F-4841-88A4-EDB17B66DD21}"/>
              </a:ext>
            </a:extLst>
          </p:cNvPr>
          <p:cNvCxnSpPr>
            <a:cxnSpLocks/>
          </p:cNvCxnSpPr>
          <p:nvPr/>
        </p:nvCxnSpPr>
        <p:spPr>
          <a:xfrm>
            <a:off x="6233953" y="1666932"/>
            <a:ext cx="534198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F64B75F9-8FC9-42AE-A5C4-CACD61664498}"/>
              </a:ext>
            </a:extLst>
          </p:cNvPr>
          <p:cNvCxnSpPr>
            <a:cxnSpLocks/>
          </p:cNvCxnSpPr>
          <p:nvPr/>
        </p:nvCxnSpPr>
        <p:spPr>
          <a:xfrm>
            <a:off x="6233953" y="1345308"/>
            <a:ext cx="534198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482648B4-938A-4463-ABEC-E2552B72D1DB}"/>
              </a:ext>
            </a:extLst>
          </p:cNvPr>
          <p:cNvCxnSpPr>
            <a:cxnSpLocks/>
          </p:cNvCxnSpPr>
          <p:nvPr/>
        </p:nvCxnSpPr>
        <p:spPr>
          <a:xfrm>
            <a:off x="6233953" y="2292476"/>
            <a:ext cx="534198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85B0DF06-7195-419F-8417-4481BA2080E9}"/>
              </a:ext>
            </a:extLst>
          </p:cNvPr>
          <p:cNvSpPr txBox="1"/>
          <p:nvPr/>
        </p:nvSpPr>
        <p:spPr>
          <a:xfrm>
            <a:off x="7740776" y="2308809"/>
            <a:ext cx="3905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Сумма дополнительных налогов – 60 млрд. руб. в год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0D1B5E8-2839-4D7A-9AFA-C1453F763B6C}"/>
              </a:ext>
            </a:extLst>
          </p:cNvPr>
          <p:cNvSpPr txBox="1"/>
          <p:nvPr/>
        </p:nvSpPr>
        <p:spPr>
          <a:xfrm>
            <a:off x="6328276" y="3708221"/>
            <a:ext cx="456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Срок окупаемости мер государственной поддержки – 4,6 лет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454AB3A-CB54-4745-8D40-5BAD1F40B914}"/>
              </a:ext>
            </a:extLst>
          </p:cNvPr>
          <p:cNvSpPr txBox="1"/>
          <p:nvPr/>
        </p:nvSpPr>
        <p:spPr>
          <a:xfrm>
            <a:off x="234337" y="6374834"/>
            <a:ext cx="972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        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Расчет предоставлен консалтинговой лабораторией "Политех-</a:t>
            </a:r>
            <a:r>
              <a:rPr lang="ru-RU" sz="1000" dirty="0" err="1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инвест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" Санкт-Петербургского политехнического университета Петра Великого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63CC6FA-E2E7-40B6-89C5-E325B23FB8B0}"/>
              </a:ext>
            </a:extLst>
          </p:cNvPr>
          <p:cNvSpPr txBox="1"/>
          <p:nvPr/>
        </p:nvSpPr>
        <p:spPr>
          <a:xfrm>
            <a:off x="10156201" y="1313033"/>
            <a:ext cx="587202" cy="246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2020 г.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F76CC7B-B9DA-48D3-9DFD-9BE2FFE1A5AE}"/>
              </a:ext>
            </a:extLst>
          </p:cNvPr>
          <p:cNvSpPr txBox="1"/>
          <p:nvPr/>
        </p:nvSpPr>
        <p:spPr>
          <a:xfrm>
            <a:off x="10877436" y="1308339"/>
            <a:ext cx="587202" cy="246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2030 г.</a:t>
            </a:r>
          </a:p>
        </p:txBody>
      </p:sp>
    </p:spTree>
    <p:extLst>
      <p:ext uri="{BB962C8B-B14F-4D97-AF65-F5344CB8AC3E}">
        <p14:creationId xmlns:p14="http://schemas.microsoft.com/office/powerpoint/2010/main" val="72329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Учредители</a:t>
              </a:r>
              <a:endParaRPr lang="ru-RU" b="1" cap="all" dirty="0">
                <a:solidFill>
                  <a:schemeClr val="bg1"/>
                </a:solidFill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D71391-A4D3-4743-A108-DCD1F383FAE8}"/>
              </a:ext>
            </a:extLst>
          </p:cNvPr>
          <p:cNvSpPr txBox="1"/>
          <p:nvPr/>
        </p:nvSpPr>
        <p:spPr>
          <a:xfrm>
            <a:off x="1114688" y="2001862"/>
            <a:ext cx="3634491" cy="3267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bIns="216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Ассоциация производителей и поставщиков лекарственных средств, изделий и техники медицинского назначения (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РОСМЕДПРОМ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Ассоциация разработчиков, производителей и пользователей медицинской техники (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МАМТ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Ассоциация организаций оборонно-промышленного комплекса производителей медицинских изделий и оборудования (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АПМИ ОПК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8AEBE-6A90-45B6-896D-841570F4BDEA}"/>
              </a:ext>
            </a:extLst>
          </p:cNvPr>
          <p:cNvSpPr txBox="1"/>
          <p:nvPr/>
        </p:nvSpPr>
        <p:spPr>
          <a:xfrm>
            <a:off x="1114688" y="1337234"/>
            <a:ext cx="3442370" cy="5789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80000" rIns="252000" bIns="180000" rtlCol="0">
            <a:spAutoFit/>
          </a:bodyPr>
          <a:lstStyle/>
          <a:p>
            <a:pPr marL="0" lvl="1" algn="ctr"/>
            <a:r>
              <a:rPr lang="ru-RU" sz="1400" b="1" dirty="0">
                <a:solidFill>
                  <a:schemeClr val="bg1"/>
                </a:solidFill>
                <a:latin typeface="Circe Extra Light"/>
              </a:rPr>
              <a:t>ДЕЙСТВУЮЩИЕ</a:t>
            </a:r>
            <a:endParaRPr lang="en-US" sz="1400" b="1" dirty="0">
              <a:solidFill>
                <a:schemeClr val="bg1"/>
              </a:solidFill>
              <a:latin typeface="Circe Extr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446D1-754F-46C2-B9CE-A5D641B56008}"/>
              </a:ext>
            </a:extLst>
          </p:cNvPr>
          <p:cNvSpPr txBox="1"/>
          <p:nvPr/>
        </p:nvSpPr>
        <p:spPr>
          <a:xfrm>
            <a:off x="6844928" y="1338347"/>
            <a:ext cx="3442370" cy="578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80000" rIns="252000" bIns="180000" rtlCol="0">
            <a:spAutoFit/>
          </a:bodyPr>
          <a:lstStyle/>
          <a:p>
            <a:pPr marL="0" lvl="1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КАНДИДАТЫ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Circe Extra Ligh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B919BC-0501-4D70-B47F-C7B9488B4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00" y="2235888"/>
            <a:ext cx="1561569" cy="12674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100603-60C0-4758-A9DC-A1644A3CE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62" y="2235888"/>
            <a:ext cx="1910253" cy="7767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A7890A4-39C1-40C6-9F97-C9E1E2E41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939" y1="47024" x2="21939" y2="47024"/>
                        <a14:foregroundMark x1="26122" y1="56151" x2="26122" y2="56151"/>
                        <a14:foregroundMark x1="16633" y1="54167" x2="16633" y2="54167"/>
                        <a14:foregroundMark x1="36837" y1="46230" x2="36837" y2="46230"/>
                        <a14:foregroundMark x1="57245" y1="43056" x2="57245" y2="43056"/>
                        <a14:foregroundMark x1="79694" y1="43849" x2="79694" y2="43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12" y="3624136"/>
            <a:ext cx="1988631" cy="102272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94489A2-CCFE-420E-83F2-3EFE4E6C0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72" y="2773681"/>
            <a:ext cx="1769114" cy="187317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2EAE59-C22E-4B50-AE40-0C3CC6765B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96" y="4723047"/>
            <a:ext cx="1881432" cy="796606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25E253B-8EC5-42BA-8877-6F25992D661A}"/>
              </a:ext>
            </a:extLst>
          </p:cNvPr>
          <p:cNvGrpSpPr/>
          <p:nvPr/>
        </p:nvGrpSpPr>
        <p:grpSpPr>
          <a:xfrm>
            <a:off x="9358758" y="4305448"/>
            <a:ext cx="1116202" cy="1247951"/>
            <a:chOff x="5066560" y="1946984"/>
            <a:chExt cx="1704422" cy="1985233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6F61FFF-89D9-4D36-8469-899185D2A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32" y="1946984"/>
              <a:ext cx="1258741" cy="16093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A41679-F400-40EB-B3B8-99EFCC2FE3B9}"/>
                </a:ext>
              </a:extLst>
            </p:cNvPr>
            <p:cNvSpPr txBox="1"/>
            <p:nvPr/>
          </p:nvSpPr>
          <p:spPr>
            <a:xfrm>
              <a:off x="5066560" y="3491569"/>
              <a:ext cx="1704422" cy="440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spc="3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ЧК РДС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9D60151-8F80-433C-A425-6ACB69AE7A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42" y="1430743"/>
            <a:ext cx="391940" cy="3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4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0095F7-AC95-485A-AE3D-AFC2665748C0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FB138D-7826-45FC-A9A8-BDDBDC4B32FD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ЗАДАЧА КОНСОРЦИУМА </a:t>
              </a:r>
              <a:r>
                <a:rPr lang="ru-RU" b="1" cap="all" dirty="0">
                  <a:solidFill>
                    <a:schemeClr val="bg1"/>
                  </a:solidFill>
                </a:rPr>
                <a:t>И Основная деятельность, </a:t>
              </a:r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осуществляемая участниками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8D05A5-0948-4E3C-90D7-F1D25347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FA70D86-089B-4E4B-B449-7F1EFD4881BD}"/>
              </a:ext>
            </a:extLst>
          </p:cNvPr>
          <p:cNvGrpSpPr/>
          <p:nvPr/>
        </p:nvGrpSpPr>
        <p:grpSpPr>
          <a:xfrm>
            <a:off x="4689828" y="1481181"/>
            <a:ext cx="6902380" cy="4897404"/>
            <a:chOff x="2644810" y="1018758"/>
            <a:chExt cx="6902380" cy="48974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548AD2-A8B1-4FB9-8CC8-3E620FF3C2E6}"/>
                </a:ext>
              </a:extLst>
            </p:cNvPr>
            <p:cNvSpPr txBox="1"/>
            <p:nvPr/>
          </p:nvSpPr>
          <p:spPr>
            <a:xfrm>
              <a:off x="2644810" y="1018758"/>
              <a:ext cx="6902380" cy="4897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360000" rIns="792000" bIns="360000" rtlCol="0">
              <a:spAutoFit/>
            </a:bodyPr>
            <a:lstStyle/>
            <a:p>
              <a:pPr marL="285750" lvl="1" indent="-285750">
                <a:spcBef>
                  <a:spcPts val="1500"/>
                </a:spcBef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анализ рынка и выявление перспективных направлений</a:t>
              </a:r>
              <a:b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</a:b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локализации медицинской техники</a:t>
              </a:r>
            </a:p>
            <a:p>
              <a:pPr marL="285750" lvl="1" indent="-285750">
                <a:spcBef>
                  <a:spcPts val="1500"/>
                </a:spcBef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формирование технологической кооперации между участниками Консорциума</a:t>
              </a:r>
            </a:p>
            <a:p>
              <a:pPr marL="285750" lvl="1" indent="-285750">
                <a:spcBef>
                  <a:spcPts val="1500"/>
                </a:spcBef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подготовка предложений о поддержке разработки и организации производства со стороны ФОИВ в рамках </a:t>
              </a: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Circe Extra Light"/>
                  <a:cs typeface="Circe Extra Light"/>
                </a:rPr>
                <a:t>сквозных проектов</a:t>
              </a:r>
            </a:p>
            <a:p>
              <a:pPr marL="285750" lvl="1" indent="-285750">
                <a:spcBef>
                  <a:spcPts val="1500"/>
                </a:spcBef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обеспечение взаимодействия производителей </a:t>
              </a: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Circe Extra Light"/>
                  <a:cs typeface="Circe Extra Light"/>
                </a:rPr>
                <a:t>с якорными заказчиками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Circe Extra Light"/>
                <a:cs typeface="Circe Extra Light"/>
              </a:endParaRPr>
            </a:p>
            <a:p>
              <a:pPr marL="285750" lvl="1" indent="-285750">
                <a:spcBef>
                  <a:spcPts val="1500"/>
                </a:spcBef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формирование проектов постановлений Правительства №№ 2013, 2014 по определению минимальной доли закупок товаров российского происхождения (</a:t>
              </a: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Circe Extra Light"/>
                  <a:cs typeface="Circe Extra Light"/>
                </a:rPr>
                <a:t>квотирование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)</a:t>
              </a:r>
            </a:p>
            <a:p>
              <a:pPr marL="285750" lvl="1" indent="-285750">
                <a:spcBef>
                  <a:spcPts val="1500"/>
                </a:spcBef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формирование </a:t>
              </a: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Circe Extra Light"/>
                  <a:cs typeface="Circe Extra Light"/>
                </a:rPr>
                <a:t>критериев признания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 продукции </a:t>
              </a: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Circe Extra Light"/>
                  <a:cs typeface="Circe Extra Light"/>
                </a:rPr>
                <a:t>отечественной</a:t>
              </a:r>
              <a:b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</a:b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для целей постановления Правительства № 719</a:t>
              </a:r>
            </a:p>
            <a:p>
              <a:pPr marL="285750" lvl="1" indent="-285750">
                <a:spcBef>
                  <a:spcPts val="1500"/>
                </a:spcBef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Circe Extra Light"/>
                  <a:cs typeface="Circe Extra Light"/>
                </a:rPr>
                <a:t>мониторинг исполнения заказчиками требований квотирования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72AF441-2764-406A-A9F4-5038A5B80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773" y="4510670"/>
              <a:ext cx="454849" cy="45484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459BCE3-1B77-438E-B54F-57935E48B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773" y="3829509"/>
              <a:ext cx="450045" cy="450045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67BC07F-6CE2-4394-92DE-C8D067E50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431" y="2490515"/>
              <a:ext cx="531964" cy="53196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2B5D90E-F2F0-40A0-9F4D-2DEC6C72F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7" t="28843" r="22160" b="28612"/>
            <a:stretch/>
          </p:blipFill>
          <p:spPr>
            <a:xfrm>
              <a:off x="8797387" y="3191512"/>
              <a:ext cx="598540" cy="450046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52FB4BE-29DA-4EA8-BFEC-0E19F2C7C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651" y="1846339"/>
              <a:ext cx="787980" cy="54533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9438F2B-DE3D-4BCC-ABD4-E40762125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773" y="1276220"/>
              <a:ext cx="447737" cy="438211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8AC0C7D-7AAA-4A17-83A0-9437D327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5669" y="5221329"/>
              <a:ext cx="601946" cy="50497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E90C2BC-65A4-4A6A-B0D3-961D28B1D7BF}"/>
              </a:ext>
            </a:extLst>
          </p:cNvPr>
          <p:cNvSpPr txBox="1"/>
          <p:nvPr/>
        </p:nvSpPr>
        <p:spPr>
          <a:xfrm>
            <a:off x="913498" y="2128670"/>
            <a:ext cx="3137486" cy="122529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irce Extra Light"/>
              </a:rPr>
              <a:t>Создание условий для увеличения доли отечественной медицинской техники и расходных материалов на внутреннем и внешнем рынках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8C7C70-79E7-48C4-81E1-3670688C46AF}"/>
              </a:ext>
            </a:extLst>
          </p:cNvPr>
          <p:cNvSpPr txBox="1"/>
          <p:nvPr/>
        </p:nvSpPr>
        <p:spPr>
          <a:xfrm>
            <a:off x="743550" y="1481181"/>
            <a:ext cx="3442370" cy="664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50400" rIns="252000" bIns="226800" rtlCol="0">
            <a:spAutoFit/>
          </a:bodyPr>
          <a:lstStyle/>
          <a:p>
            <a:pPr marL="0" lvl="1" algn="ctr"/>
            <a:endParaRPr lang="en-US" sz="1100" cap="all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  <a:p>
            <a:pPr marL="0" lvl="1"/>
            <a:r>
              <a:rPr lang="ru-RU" sz="1400" b="1" dirty="0">
                <a:solidFill>
                  <a:schemeClr val="bg1"/>
                </a:solidFill>
                <a:latin typeface="Circe Extra Light"/>
              </a:rPr>
              <a:t>ЗАДАЧА КОНСОРЦИУМА</a:t>
            </a:r>
            <a:endParaRPr lang="en-US" sz="1400" b="1" dirty="0">
              <a:solidFill>
                <a:schemeClr val="bg1"/>
              </a:solidFill>
              <a:latin typeface="Circe Extra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DBC616-F447-4BF2-880A-38AE2E6BA7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8" y="1624296"/>
            <a:ext cx="397892" cy="3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89439A-EB92-4384-B24E-223DBE0C2B74}"/>
              </a:ext>
            </a:extLst>
          </p:cNvPr>
          <p:cNvSpPr/>
          <p:nvPr/>
        </p:nvSpPr>
        <p:spPr>
          <a:xfrm>
            <a:off x="8109557" y="2674281"/>
            <a:ext cx="3078536" cy="2248102"/>
          </a:xfrm>
          <a:prstGeom prst="rect">
            <a:avLst/>
          </a:prstGeom>
        </p:spPr>
        <p:txBody>
          <a:bodyPr wrap="square" tIns="108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cap="all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Единая Система электронного документооборота</a:t>
            </a:r>
          </a:p>
          <a:p>
            <a:pPr lvl="0">
              <a:spcBef>
                <a:spcPts val="600"/>
              </a:spcBef>
            </a:pPr>
            <a:endParaRPr lang="ru-RU" sz="1100" b="1" cap="all" dirty="0">
              <a:solidFill>
                <a:schemeClr val="bg2">
                  <a:lumMod val="25000"/>
                </a:schemeClr>
              </a:solidFill>
              <a:latin typeface="Circe Extra Light" panose="020B0302020203020203" pitchFamily="34" charset="-52"/>
            </a:endParaRPr>
          </a:p>
          <a:p>
            <a:pPr>
              <a:spcBef>
                <a:spcPts val="600"/>
              </a:spcBef>
            </a:pPr>
            <a:r>
              <a:rPr lang="ru-RU" sz="1100" b="1" cap="all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Информационно-аналитическая система медицинской техники и компонентов</a:t>
            </a:r>
          </a:p>
          <a:p>
            <a:pPr>
              <a:spcBef>
                <a:spcPts val="600"/>
              </a:spcBef>
            </a:pPr>
            <a:endParaRPr lang="ru-RU" sz="1100" b="1" cap="all" dirty="0">
              <a:solidFill>
                <a:schemeClr val="bg2">
                  <a:lumMod val="25000"/>
                </a:schemeClr>
              </a:solidFill>
              <a:latin typeface="Circe Extra Light" panose="020B0302020203020203" pitchFamily="34" charset="-52"/>
            </a:endParaRPr>
          </a:p>
          <a:p>
            <a:r>
              <a:rPr lang="ru-RU" sz="1100" b="1" cap="all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Единая цифровая информационная платформа медицинской техники</a:t>
            </a:r>
          </a:p>
          <a:p>
            <a:endParaRPr lang="ru-RU" sz="1100" dirty="0">
              <a:latin typeface="Circe Extra Light" panose="020B0302020203020203" pitchFamily="34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Перечень рабочих групп (по кодам нкми) </a:t>
              </a:r>
              <a:r>
                <a:rPr lang="ru-RU" b="1" cap="all" dirty="0">
                  <a:solidFill>
                    <a:schemeClr val="bg1"/>
                  </a:solidFill>
                </a:rPr>
                <a:t>и 3 контура информационных систем 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32509F8-A37D-45A2-93E2-514E75CC5032}"/>
              </a:ext>
            </a:extLst>
          </p:cNvPr>
          <p:cNvGrpSpPr/>
          <p:nvPr/>
        </p:nvGrpSpPr>
        <p:grpSpPr>
          <a:xfrm>
            <a:off x="674802" y="1304885"/>
            <a:ext cx="5868123" cy="4964775"/>
            <a:chOff x="2525275" y="1597470"/>
            <a:chExt cx="5868123" cy="496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A6EF4A-EBCA-49CF-8F9F-40738FA01EB6}"/>
                </a:ext>
              </a:extLst>
            </p:cNvPr>
            <p:cNvSpPr txBox="1"/>
            <p:nvPr/>
          </p:nvSpPr>
          <p:spPr>
            <a:xfrm>
              <a:off x="2525275" y="1597470"/>
              <a:ext cx="5868123" cy="496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252000" tIns="252000" rIns="252000" bIns="108000" rtlCol="0">
              <a:spAutoFit/>
            </a:bodyPr>
            <a:lstStyle/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Анестезиологические и респираторные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Вспомогательные и общебольничные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Гастроэнтерологические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Медицинские изделия для акушерства и гинекологии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Медицинские изделия для </a:t>
              </a:r>
              <a:r>
                <a:rPr lang="en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in vitro </a:t>
              </a: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диагностики (ИВД)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Медицинские изделия для манипуляций/восстановления тканей/органов человека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Медицинские изделия для отоларингологии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Медицинские изделия для пластической хирургии, дерматологии и косметологии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Нейрологические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Ортопедические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Офтальмологические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Радиологические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Реабилитационные и адаптированные для инвалидов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Сердечно-сосудистые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Стоматологические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Урологические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Физиотерапевтические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Хирургические инструменты/системы и сопутствующие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Эндоскопические медицинские изделия</a:t>
              </a: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Font typeface="+mj-lt"/>
                <a:buAutoNum type="arabicPeriod"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irce Extra Light" panose="020B0302020203020203" pitchFamily="34" charset="-52"/>
                </a:rPr>
                <a:t>Программное обеспечение, являющееся медицинским изделием</a:t>
              </a:r>
            </a:p>
            <a:p>
              <a:pPr marL="268288" lvl="0" indent="-268288">
                <a:spcAft>
                  <a:spcPts val="900"/>
                </a:spcAft>
                <a:buClr>
                  <a:schemeClr val="accent2">
                    <a:lumMod val="75000"/>
                  </a:schemeClr>
                </a:buClr>
                <a:buFont typeface="Wingdings" panose="05000000000000000000" pitchFamily="2" charset="2"/>
                <a:buChar char="q"/>
              </a:pPr>
              <a:endPara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82ABDB-17EA-43F7-96F7-DB29FE99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505" y="1786166"/>
              <a:ext cx="770115" cy="55795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D92264-0321-48F1-927D-7769024DE1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00" y="2674281"/>
            <a:ext cx="439830" cy="4398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522B87-D3D1-4822-BD05-2DB4E95682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00" y="3429000"/>
            <a:ext cx="439830" cy="439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9862300-249E-4AF4-825F-15DC081635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30" y="4183719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Состав </a:t>
              </a:r>
              <a:r>
                <a:rPr lang="ru-RU" b="1" cap="all" dirty="0">
                  <a:solidFill>
                    <a:schemeClr val="bg1"/>
                  </a:solidFill>
                </a:rPr>
                <a:t>рабочих групп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8C9F117-5245-4A72-AAC0-D518889696FF}"/>
              </a:ext>
            </a:extLst>
          </p:cNvPr>
          <p:cNvSpPr txBox="1"/>
          <p:nvPr/>
        </p:nvSpPr>
        <p:spPr>
          <a:xfrm>
            <a:off x="1610033" y="1904741"/>
            <a:ext cx="9075733" cy="46440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lIns="288000" tIns="252000" bIns="180000" rtlCol="0">
            <a:sp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  <a:buClr>
                <a:srgbClr val="CC3300"/>
              </a:buClr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4B65C5AA-8F09-4B6E-9132-4D19C7D3035D}"/>
              </a:ext>
            </a:extLst>
          </p:cNvPr>
          <p:cNvSpPr/>
          <p:nvPr/>
        </p:nvSpPr>
        <p:spPr>
          <a:xfrm>
            <a:off x="7640519" y="2844591"/>
            <a:ext cx="1557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53F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формируют предложения о КВОТЕ и обоснования к ним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3F8BD66-4E8C-4D2B-8765-3BF558E384CB}"/>
              </a:ext>
            </a:extLst>
          </p:cNvPr>
          <p:cNvCxnSpPr>
            <a:cxnSpLocks/>
          </p:cNvCxnSpPr>
          <p:nvPr/>
        </p:nvCxnSpPr>
        <p:spPr>
          <a:xfrm flipV="1">
            <a:off x="3689524" y="2306145"/>
            <a:ext cx="1223581" cy="262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683BFCB3-2EBB-4EA5-B6FD-F3751E0A53BA}"/>
              </a:ext>
            </a:extLst>
          </p:cNvPr>
          <p:cNvCxnSpPr>
            <a:cxnSpLocks/>
          </p:cNvCxnSpPr>
          <p:nvPr/>
        </p:nvCxnSpPr>
        <p:spPr>
          <a:xfrm>
            <a:off x="5212025" y="1585196"/>
            <a:ext cx="0" cy="742975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1200DA3F-C992-45AD-9324-E8B90F04B3EF}"/>
              </a:ext>
            </a:extLst>
          </p:cNvPr>
          <p:cNvCxnSpPr>
            <a:cxnSpLocks/>
          </p:cNvCxnSpPr>
          <p:nvPr/>
        </p:nvCxnSpPr>
        <p:spPr>
          <a:xfrm>
            <a:off x="5024778" y="3168751"/>
            <a:ext cx="0" cy="779121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A12A506-276D-4F33-9AA6-E064C4B342C5}"/>
              </a:ext>
            </a:extLst>
          </p:cNvPr>
          <p:cNvSpPr txBox="1"/>
          <p:nvPr/>
        </p:nvSpPr>
        <p:spPr>
          <a:xfrm>
            <a:off x="1616406" y="1111650"/>
            <a:ext cx="3933591" cy="4237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bIns="108000" rtlCol="0">
            <a:spAutoFit/>
          </a:bodyPr>
          <a:lstStyle/>
          <a:p>
            <a:pPr marL="0" lvl="1" algn="ctr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ПРАВЛЕНИЕ И РУКОВОДСТВО КОНСОРЦИУМА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83A0A0C-A3A8-43DE-A013-971C85DB25F5}"/>
              </a:ext>
            </a:extLst>
          </p:cNvPr>
          <p:cNvCxnSpPr>
            <a:cxnSpLocks/>
          </p:cNvCxnSpPr>
          <p:nvPr/>
        </p:nvCxnSpPr>
        <p:spPr>
          <a:xfrm flipH="1">
            <a:off x="9469291" y="2310217"/>
            <a:ext cx="29034" cy="2754864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4A37B46-3597-4505-992C-2FCA56F35B5F}"/>
              </a:ext>
            </a:extLst>
          </p:cNvPr>
          <p:cNvSpPr txBox="1"/>
          <p:nvPr/>
        </p:nvSpPr>
        <p:spPr>
          <a:xfrm>
            <a:off x="8017889" y="5065081"/>
            <a:ext cx="2367514" cy="65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72000" bIns="72000" rtlCol="0">
            <a:spAutoFit/>
          </a:bodyPr>
          <a:lstStyle/>
          <a:p>
            <a:pPr marL="0" lvl="1" algn="ctr"/>
            <a:r>
              <a:rPr lang="ru-RU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Группа</a:t>
            </a:r>
            <a:br>
              <a:rPr lang="ru-RU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</a:br>
            <a:r>
              <a:rPr lang="ru-RU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медико-научного сопровождения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13A393F9-30CD-4D3B-9E92-0E9D225E2B96}"/>
              </a:ext>
            </a:extLst>
          </p:cNvPr>
          <p:cNvCxnSpPr>
            <a:cxnSpLocks/>
          </p:cNvCxnSpPr>
          <p:nvPr/>
        </p:nvCxnSpPr>
        <p:spPr>
          <a:xfrm>
            <a:off x="7308380" y="2298878"/>
            <a:ext cx="2160911" cy="11339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0037DEC-65BE-41C2-806C-32197694C97B}"/>
              </a:ext>
            </a:extLst>
          </p:cNvPr>
          <p:cNvSpPr txBox="1"/>
          <p:nvPr/>
        </p:nvSpPr>
        <p:spPr>
          <a:xfrm>
            <a:off x="5782671" y="1114762"/>
            <a:ext cx="4901166" cy="4237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bIns="108000" rtlCol="0">
            <a:spAutoFit/>
          </a:bodyPr>
          <a:lstStyle/>
          <a:p>
            <a:pPr marL="0" lvl="1" algn="ctr"/>
            <a:r>
              <a:rPr lang="ru-RU" sz="1100" cap="all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разработчики, производители и потребители ми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9ED7419-9A18-4F17-A55C-621E55777540}"/>
              </a:ext>
            </a:extLst>
          </p:cNvPr>
          <p:cNvCxnSpPr>
            <a:cxnSpLocks/>
          </p:cNvCxnSpPr>
          <p:nvPr/>
        </p:nvCxnSpPr>
        <p:spPr>
          <a:xfrm>
            <a:off x="7308379" y="1585196"/>
            <a:ext cx="0" cy="742975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BC33A9-2F07-4385-8844-E309EF652972}"/>
              </a:ext>
            </a:extLst>
          </p:cNvPr>
          <p:cNvSpPr txBox="1"/>
          <p:nvPr/>
        </p:nvSpPr>
        <p:spPr>
          <a:xfrm>
            <a:off x="4913105" y="2080706"/>
            <a:ext cx="2653802" cy="3873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08000" bIns="108000" rtlCol="0">
            <a:spAutoFit/>
          </a:bodyPr>
          <a:lstStyle/>
          <a:p>
            <a:pPr marL="0" lvl="1" algn="ctr"/>
            <a:r>
              <a:rPr lang="ru-RU" sz="1100" dirty="0">
                <a:solidFill>
                  <a:schemeClr val="bg1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КООРДИНАТОР РАБОЧЕЙ ГРУППЫ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CA375D7-5FAE-4BF6-AC45-26A2498DDC15}"/>
              </a:ext>
            </a:extLst>
          </p:cNvPr>
          <p:cNvCxnSpPr>
            <a:cxnSpLocks/>
          </p:cNvCxnSpPr>
          <p:nvPr/>
        </p:nvCxnSpPr>
        <p:spPr>
          <a:xfrm flipH="1">
            <a:off x="3693193" y="2388610"/>
            <a:ext cx="1" cy="1980956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0C2BC2B-D87F-4C4C-8690-DC2E59A82ECF}"/>
              </a:ext>
            </a:extLst>
          </p:cNvPr>
          <p:cNvSpPr txBox="1"/>
          <p:nvPr/>
        </p:nvSpPr>
        <p:spPr>
          <a:xfrm>
            <a:off x="1895670" y="2810571"/>
            <a:ext cx="2917073" cy="532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08000" bIns="108000" rtlCol="0" anchor="ctr" anchorCtr="0">
            <a:spAutoFit/>
          </a:bodyPr>
          <a:lstStyle/>
          <a:p>
            <a:pPr marL="0" lvl="1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ПОДГРУППА 1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Circe Extra Light" panose="020B0302020203020203" pitchFamily="34" charset="-52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470477C-8BC8-4F75-B1FA-A889B9780C0B}"/>
              </a:ext>
            </a:extLst>
          </p:cNvPr>
          <p:cNvCxnSpPr>
            <a:cxnSpLocks/>
          </p:cNvCxnSpPr>
          <p:nvPr/>
        </p:nvCxnSpPr>
        <p:spPr>
          <a:xfrm>
            <a:off x="4852540" y="3101320"/>
            <a:ext cx="464067" cy="0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F5CCB2D-A2E6-4510-8622-1CE2D9E91B55}"/>
              </a:ext>
            </a:extLst>
          </p:cNvPr>
          <p:cNvCxnSpPr>
            <a:cxnSpLocks/>
          </p:cNvCxnSpPr>
          <p:nvPr/>
        </p:nvCxnSpPr>
        <p:spPr>
          <a:xfrm>
            <a:off x="5095863" y="3947872"/>
            <a:ext cx="241399" cy="0"/>
          </a:xfrm>
          <a:prstGeom prst="line">
            <a:avLst/>
          </a:prstGeom>
          <a:ln w="38100" cap="rnd">
            <a:solidFill>
              <a:srgbClr val="CC33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364F609-DB71-430B-BB43-6A2683DACE00}"/>
              </a:ext>
            </a:extLst>
          </p:cNvPr>
          <p:cNvSpPr txBox="1"/>
          <p:nvPr/>
        </p:nvSpPr>
        <p:spPr>
          <a:xfrm>
            <a:off x="5216563" y="2832371"/>
            <a:ext cx="2394507" cy="725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08000" bIns="108000" rtlCol="0">
            <a:spAutoFit/>
          </a:bodyPr>
          <a:lstStyle/>
          <a:p>
            <a:pPr marL="0" lvl="1" algn="ctr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УЧАСТНИКИ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(производители готовых медицинских изделий, подтвержденных наличием РУ)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6672DF-7644-4E0E-9799-C5052D67EF54}"/>
              </a:ext>
            </a:extLst>
          </p:cNvPr>
          <p:cNvSpPr txBox="1"/>
          <p:nvPr/>
        </p:nvSpPr>
        <p:spPr>
          <a:xfrm>
            <a:off x="5205788" y="3658163"/>
            <a:ext cx="2405280" cy="725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08000" bIns="108000" rtlCol="0">
            <a:spAutoFit/>
          </a:bodyPr>
          <a:lstStyle/>
          <a:p>
            <a:pPr marL="0" lvl="1" algn="ctr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УЧАСТНИКИ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  <a:cs typeface="Arial" panose="020B0604020202020204" pitchFamily="34" charset="0"/>
              </a:rPr>
              <a:t>(производители модулей и комплектующих для медицинской техники)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1C5D62-FF07-4417-8362-83BBBC2BA7F1}"/>
              </a:ext>
            </a:extLst>
          </p:cNvPr>
          <p:cNvSpPr txBox="1"/>
          <p:nvPr/>
        </p:nvSpPr>
        <p:spPr>
          <a:xfrm>
            <a:off x="1895670" y="3507176"/>
            <a:ext cx="2913067" cy="5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08000" bIns="108000" rtlCol="0" anchor="ctr">
            <a:spAutoFit/>
          </a:bodyPr>
          <a:lstStyle/>
          <a:p>
            <a:pPr marL="0" lvl="1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ПОДГРУППА 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7CB9E8-E8E1-4134-9C13-8920AEA2F16E}"/>
              </a:ext>
            </a:extLst>
          </p:cNvPr>
          <p:cNvSpPr txBox="1"/>
          <p:nvPr/>
        </p:nvSpPr>
        <p:spPr>
          <a:xfrm>
            <a:off x="1894922" y="4223213"/>
            <a:ext cx="2913065" cy="5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08000" bIns="108000" rtlCol="0" anchor="ctr">
            <a:spAutoFit/>
          </a:bodyPr>
          <a:lstStyle/>
          <a:p>
            <a:pPr marL="0" lvl="1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ПОДГРУППА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N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Circe Light" panose="020B04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E83FDE7-A79B-4ED8-BC03-D61194A070B3}"/>
              </a:ext>
            </a:extLst>
          </p:cNvPr>
          <p:cNvSpPr/>
          <p:nvPr/>
        </p:nvSpPr>
        <p:spPr>
          <a:xfrm>
            <a:off x="4900533" y="2450086"/>
            <a:ext cx="39640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избирается из членов РГ и согласовывается с Правлением Консорциума</a:t>
            </a:r>
            <a:endParaRPr lang="ru-RU" sz="9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E544B98-4637-4628-BC32-29FB9320EA1C}"/>
              </a:ext>
            </a:extLst>
          </p:cNvPr>
          <p:cNvSpPr/>
          <p:nvPr/>
        </p:nvSpPr>
        <p:spPr>
          <a:xfrm>
            <a:off x="4746590" y="5729211"/>
            <a:ext cx="5671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. из числа главных внештатных специалистов Минздрава и (или) субъектов РФ, представителей НМИЦ и медицинских организаций, в том числе, уполномоченных на проведение клинических испытаний МИ, научных сотрудников профильных НИИ и ВУЗов, преимущественно рекомендованных Минздравом, ФМБА России, РАН, ГВМУ МО РФ или профессиональными врачебными ассоциациями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6672DF-7644-4E0E-9799-C5052D67EF54}"/>
              </a:ext>
            </a:extLst>
          </p:cNvPr>
          <p:cNvSpPr txBox="1"/>
          <p:nvPr/>
        </p:nvSpPr>
        <p:spPr>
          <a:xfrm>
            <a:off x="1916174" y="5098882"/>
            <a:ext cx="2872800" cy="59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08000" bIns="108000" rtlCol="0">
            <a:spAutoFit/>
          </a:bodyPr>
          <a:lstStyle/>
          <a:p>
            <a:pPr marL="0" lvl="1" algn="ctr"/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ПРИГЛАШЕННЫЕ</a:t>
            </a:r>
            <a:b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УЧАСТНИКИ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Circe Extra Light" panose="020B03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03C38D-619F-4E29-AA90-65B16FD6D4B0}"/>
              </a:ext>
            </a:extLst>
          </p:cNvPr>
          <p:cNvSpPr/>
          <p:nvPr/>
        </p:nvSpPr>
        <p:spPr>
          <a:xfrm>
            <a:off x="1926216" y="5721612"/>
            <a:ext cx="23945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из числа представителей профильных ФОИВ имеют доступ и наблюдают за работой всех групп и подгрупп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B65C5AA-8F09-4B6E-9132-4D19C7D3035D}"/>
              </a:ext>
            </a:extLst>
          </p:cNvPr>
          <p:cNvSpPr/>
          <p:nvPr/>
        </p:nvSpPr>
        <p:spPr>
          <a:xfrm>
            <a:off x="7651804" y="3638376"/>
            <a:ext cx="1700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53F"/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вырабатывают критерии для №719 ПП совместно с производителями готовых МИ</a:t>
            </a:r>
          </a:p>
        </p:txBody>
      </p:sp>
    </p:spTree>
    <p:extLst>
      <p:ext uri="{BB962C8B-B14F-4D97-AF65-F5344CB8AC3E}">
        <p14:creationId xmlns:p14="http://schemas.microsoft.com/office/powerpoint/2010/main" val="249011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0095F7-AC95-485A-AE3D-AFC2665748C0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FB138D-7826-45FC-A9A8-BDDBDC4B32FD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Ключевые инструменты </a:t>
              </a:r>
              <a:r>
                <a:rPr lang="ru-RU" b="1" cap="all" dirty="0">
                  <a:solidFill>
                    <a:schemeClr val="bg1"/>
                  </a:solidFill>
                </a:rPr>
                <a:t>государственной поддержки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D8D05A5-0948-4E3C-90D7-F1D25347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9D55FE-5489-4C67-9120-4D9D55FA2688}"/>
              </a:ext>
            </a:extLst>
          </p:cNvPr>
          <p:cNvSpPr txBox="1"/>
          <p:nvPr/>
        </p:nvSpPr>
        <p:spPr>
          <a:xfrm>
            <a:off x="902717" y="1632744"/>
            <a:ext cx="2795524" cy="660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44000" rIns="216000" bIns="144000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ПП РФ от 03.12.2020 г.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№ 2013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ПП РФ от 03.12.2020 г.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№ 2014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963BD-17D9-4CA3-A2D2-D73C2C9D4955}"/>
              </a:ext>
            </a:extLst>
          </p:cNvPr>
          <p:cNvSpPr txBox="1"/>
          <p:nvPr/>
        </p:nvSpPr>
        <p:spPr>
          <a:xfrm>
            <a:off x="902715" y="2417706"/>
            <a:ext cx="2978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66700" indent="-2667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 sz="120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defRPr>
            </a:lvl1pPr>
          </a:lstStyle>
          <a:p>
            <a:r>
              <a:rPr lang="ru-RU" dirty="0"/>
              <a:t>Определение минимальной доли закупки отечественной продукции по конкретным видам медицинских изделий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7CEDC-88EC-4DA0-AFD4-4E7C9DD8C7D8}"/>
              </a:ext>
            </a:extLst>
          </p:cNvPr>
          <p:cNvSpPr txBox="1"/>
          <p:nvPr/>
        </p:nvSpPr>
        <p:spPr>
          <a:xfrm>
            <a:off x="4682236" y="1632744"/>
            <a:ext cx="2795525" cy="65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16000" bIns="216000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ПП РФ от 17.07.2015 г.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№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 719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</a:br>
            <a:endParaRPr lang="ru-RU" sz="1200" dirty="0">
              <a:solidFill>
                <a:schemeClr val="bg2">
                  <a:lumMod val="25000"/>
                </a:schemeClr>
              </a:solidFill>
              <a:latin typeface="Circe Extra Light" panose="020B0302020203020203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2087A-F40B-4671-A736-5BC11A008A79}"/>
              </a:ext>
            </a:extLst>
          </p:cNvPr>
          <p:cNvSpPr txBox="1"/>
          <p:nvPr/>
        </p:nvSpPr>
        <p:spPr>
          <a:xfrm>
            <a:off x="4682235" y="2417706"/>
            <a:ext cx="279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66700" indent="-2667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 sz="120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defRPr>
            </a:lvl1pPr>
          </a:lstStyle>
          <a:p>
            <a:r>
              <a:rPr lang="ru-RU" dirty="0"/>
              <a:t>Определение критериев признания продукции отечественной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5B551-E866-48D8-8436-14CF1AAB50F5}"/>
              </a:ext>
            </a:extLst>
          </p:cNvPr>
          <p:cNvSpPr txBox="1"/>
          <p:nvPr/>
        </p:nvSpPr>
        <p:spPr>
          <a:xfrm>
            <a:off x="8461755" y="1632744"/>
            <a:ext cx="2795525" cy="65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16000" bIns="216000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ПП РФ от 05.02.2015 г.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№ 102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Circe Extra Light" panose="020B0302020203020203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099E9-B15C-4E64-9241-02829A5C6AB7}"/>
              </a:ext>
            </a:extLst>
          </p:cNvPr>
          <p:cNvSpPr txBox="1"/>
          <p:nvPr/>
        </p:nvSpPr>
        <p:spPr>
          <a:xfrm>
            <a:off x="8461754" y="2417706"/>
            <a:ext cx="279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66700" indent="-2667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 sz="120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defRPr>
            </a:lvl1pPr>
          </a:lstStyle>
          <a:p>
            <a:r>
              <a:rPr lang="ru-RU" dirty="0"/>
              <a:t>Установление принципа «3-ий лишний» для медицинских изделий, входящих в перечень ПП РФ № 102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5C7C1-6909-4252-AAA2-33201136D1EA}"/>
              </a:ext>
            </a:extLst>
          </p:cNvPr>
          <p:cNvSpPr txBox="1"/>
          <p:nvPr/>
        </p:nvSpPr>
        <p:spPr>
          <a:xfrm>
            <a:off x="902717" y="3726119"/>
            <a:ext cx="2795524" cy="657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16000" bIns="216000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ПП РФ от 10.07.2019 г.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№ 878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Circe Extra Light" panose="020B0302020203020203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1C55B-A25E-4315-9050-637C144261A1}"/>
              </a:ext>
            </a:extLst>
          </p:cNvPr>
          <p:cNvSpPr txBox="1"/>
          <p:nvPr/>
        </p:nvSpPr>
        <p:spPr>
          <a:xfrm>
            <a:off x="902717" y="4566457"/>
            <a:ext cx="297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66700" indent="-2667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 sz="120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defRPr>
            </a:lvl1pPr>
          </a:lstStyle>
          <a:p>
            <a:r>
              <a:rPr lang="ru-RU" dirty="0"/>
              <a:t>Установление принципа «2-ой лишний» для медицинских изделий, входящих в перечень радиоэлектронной продукции, запрет на использование дополнительных характеристик КТРУ при подготовке конкурсной документации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2582D-CCE1-4C0E-B4AC-18A975C267CF}"/>
              </a:ext>
            </a:extLst>
          </p:cNvPr>
          <p:cNvSpPr txBox="1"/>
          <p:nvPr/>
        </p:nvSpPr>
        <p:spPr>
          <a:xfrm>
            <a:off x="4682235" y="3726119"/>
            <a:ext cx="2795524" cy="657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252000" rIns="216000" bIns="216000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ПП РФ от 17.02.2016 г.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№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109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Circe Extra Light" panose="020B0302020203020203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2546C5-AE1A-4A98-90E2-0BF2E3A1F665}"/>
              </a:ext>
            </a:extLst>
          </p:cNvPr>
          <p:cNvSpPr txBox="1"/>
          <p:nvPr/>
        </p:nvSpPr>
        <p:spPr>
          <a:xfrm>
            <a:off x="4682235" y="4566457"/>
            <a:ext cx="297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66700" indent="-2667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 sz="120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defRPr>
            </a:lvl1pPr>
          </a:lstStyle>
          <a:p>
            <a:r>
              <a:rPr lang="ru-RU" dirty="0"/>
              <a:t>Субсидирование части затрат на разработку медицинской техники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9D118-9974-4326-82E7-6BAFFD59512B}"/>
              </a:ext>
            </a:extLst>
          </p:cNvPr>
          <p:cNvSpPr txBox="1"/>
          <p:nvPr/>
        </p:nvSpPr>
        <p:spPr>
          <a:xfrm>
            <a:off x="8461753" y="3726119"/>
            <a:ext cx="2795524" cy="660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144000" rIns="216000" bIns="144000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irce Extra Light" panose="020B0302020203020203" pitchFamily="34" charset="-52"/>
              </a:rPr>
              <a:t>Льготное кредитование через инструменты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ВЭБ.РФ</a:t>
            </a:r>
          </a:p>
        </p:txBody>
      </p:sp>
    </p:spTree>
    <p:extLst>
      <p:ext uri="{BB962C8B-B14F-4D97-AF65-F5344CB8AC3E}">
        <p14:creationId xmlns:p14="http://schemas.microsoft.com/office/powerpoint/2010/main" val="169504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9C76E2-8D1C-4285-B817-92FFC008245C}"/>
              </a:ext>
            </a:extLst>
          </p:cNvPr>
          <p:cNvGrpSpPr/>
          <p:nvPr/>
        </p:nvGrpSpPr>
        <p:grpSpPr>
          <a:xfrm>
            <a:off x="0" y="210869"/>
            <a:ext cx="12192000" cy="640515"/>
            <a:chOff x="0" y="210869"/>
            <a:chExt cx="12192000" cy="6405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96F8AB-B1C3-40A7-B1BE-69F8B26A6938}"/>
                </a:ext>
              </a:extLst>
            </p:cNvPr>
            <p:cNvSpPr txBox="1"/>
            <p:nvPr/>
          </p:nvSpPr>
          <p:spPr>
            <a:xfrm>
              <a:off x="0" y="210869"/>
              <a:ext cx="12192000" cy="640515"/>
            </a:xfrm>
            <a:prstGeom prst="rect">
              <a:avLst/>
            </a:prstGeom>
            <a:gradFill flip="none" rotWithShape="1">
              <a:gsLst>
                <a:gs pos="0">
                  <a:srgbClr val="004468">
                    <a:shade val="30000"/>
                    <a:satMod val="115000"/>
                  </a:srgbClr>
                </a:gs>
                <a:gs pos="50000">
                  <a:srgbClr val="004468">
                    <a:shade val="67500"/>
                    <a:satMod val="115000"/>
                  </a:srgbClr>
                </a:gs>
                <a:gs pos="100000">
                  <a:srgbClr val="00446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96000" tIns="180000" bIns="180000" rtlCol="0">
              <a:spAutoFit/>
            </a:bodyPr>
            <a:lstStyle/>
            <a:p>
              <a:r>
                <a:rPr lang="ru-RU" b="1" cap="all" dirty="0">
                  <a:solidFill>
                    <a:schemeClr val="accent2">
                      <a:lumMod val="75000"/>
                    </a:schemeClr>
                  </a:solidFill>
                </a:rPr>
                <a:t>Центры компетенций </a:t>
              </a:r>
              <a:r>
                <a:rPr lang="ru-RU" b="1" cap="all" dirty="0">
                  <a:solidFill>
                    <a:schemeClr val="bg1"/>
                  </a:solidFill>
                </a:rPr>
                <a:t>как механизм реализации стратегии и госпрограммы развития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25B5976-3089-41D1-943A-95B0D7B2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25" y="212038"/>
              <a:ext cx="2543175" cy="638175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0D50BA-7804-4DC2-A14C-3FE30B422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21" y="1169011"/>
            <a:ext cx="2925091" cy="2259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9D0C02-9B9E-4F69-A3DA-A55D841A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21" y="3645875"/>
            <a:ext cx="2925091" cy="2580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FE76BA-237A-4992-B70C-436E91DB6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14" y="1362087"/>
            <a:ext cx="6324600" cy="1883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391279-A780-4C23-A1E7-28EF4621B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14" y="3894707"/>
            <a:ext cx="6324599" cy="1612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79A637D-F875-47A3-B1B8-4C3B91ED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13" y="6110313"/>
            <a:ext cx="6324598" cy="492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A280E0-228C-46AD-9DCA-A7C64D092052}"/>
              </a:ext>
            </a:extLst>
          </p:cNvPr>
          <p:cNvSpPr txBox="1"/>
          <p:nvPr/>
        </p:nvSpPr>
        <p:spPr>
          <a:xfrm>
            <a:off x="3666769" y="1006713"/>
            <a:ext cx="3905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Реализация модели ГЧП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A8FD77-411C-4A43-BADA-6DAA7C1192FA}"/>
              </a:ext>
            </a:extLst>
          </p:cNvPr>
          <p:cNvSpPr txBox="1"/>
          <p:nvPr/>
        </p:nvSpPr>
        <p:spPr>
          <a:xfrm>
            <a:off x="1232963" y="1015122"/>
            <a:ext cx="399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ru-RU" sz="1400" cap="all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Сквозные проекты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D5C5F5-120C-4517-AD1E-AB91B6DEDA5D}"/>
              </a:ext>
            </a:extLst>
          </p:cNvPr>
          <p:cNvSpPr txBox="1"/>
          <p:nvPr/>
        </p:nvSpPr>
        <p:spPr>
          <a:xfrm>
            <a:off x="1232963" y="3509239"/>
            <a:ext cx="399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ru-RU" sz="1400" cap="all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Технологические направления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0FBCAC-D74C-43D6-A4A4-31CA2BC9AA20}"/>
              </a:ext>
            </a:extLst>
          </p:cNvPr>
          <p:cNvSpPr txBox="1"/>
          <p:nvPr/>
        </p:nvSpPr>
        <p:spPr>
          <a:xfrm>
            <a:off x="3666769" y="3387541"/>
            <a:ext cx="390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Развитие кадрового потенциала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Circe Light" panose="020B0402020203020203" pitchFamily="34" charset="-52"/>
                <a:cs typeface="Arial" panose="020B0604020202020204" pitchFamily="34" charset="0"/>
              </a:rPr>
              <a:t>(совместно с Минобрнауки)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64D688-6858-4107-87E5-DCA6046B8353}"/>
              </a:ext>
            </a:extLst>
          </p:cNvPr>
          <p:cNvSpPr txBox="1"/>
          <p:nvPr/>
        </p:nvSpPr>
        <p:spPr>
          <a:xfrm>
            <a:off x="1226013" y="5727769"/>
            <a:ext cx="5458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ru-RU" sz="1400" cap="all" dirty="0">
                <a:solidFill>
                  <a:schemeClr val="accent2">
                    <a:lumMod val="75000"/>
                  </a:schemeClr>
                </a:solidFill>
                <a:latin typeface="Circe Extra Light" panose="020B0302020203020203" pitchFamily="34" charset="-52"/>
              </a:rPr>
              <a:t>Продукция с высокой добавленной стоимостью</a:t>
            </a:r>
          </a:p>
        </p:txBody>
      </p:sp>
      <p:sp>
        <p:nvSpPr>
          <p:cNvPr id="38" name="Стрелка: шеврон 37">
            <a:extLst>
              <a:ext uri="{FF2B5EF4-FFF2-40B4-BE49-F238E27FC236}">
                <a16:creationId xmlns:a16="http://schemas.microsoft.com/office/drawing/2014/main" id="{36F53A37-3322-4205-A061-594D11E83A41}"/>
              </a:ext>
            </a:extLst>
          </p:cNvPr>
          <p:cNvSpPr/>
          <p:nvPr/>
        </p:nvSpPr>
        <p:spPr>
          <a:xfrm rot="5400000">
            <a:off x="1424901" y="2892313"/>
            <a:ext cx="307776" cy="66235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6DA9D00A-D16E-496C-A6D9-3ADF7365295A}"/>
              </a:ext>
            </a:extLst>
          </p:cNvPr>
          <p:cNvSpPr/>
          <p:nvPr/>
        </p:nvSpPr>
        <p:spPr>
          <a:xfrm rot="5400000">
            <a:off x="1424901" y="5192714"/>
            <a:ext cx="307776" cy="66235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0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5300</TotalTime>
  <Words>1575</Words>
  <Application>Microsoft Office PowerPoint</Application>
  <PresentationFormat>Широкоэкранный</PresentationFormat>
  <Paragraphs>265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Консорциум изготовителей медицинских изделий</dc:title>
  <dc:creator>Пименова.Анна</dc:creator>
  <cp:lastModifiedBy>Неизвестный пользователь</cp:lastModifiedBy>
  <cp:revision>863</cp:revision>
  <cp:lastPrinted>2021-03-17T08:15:13Z</cp:lastPrinted>
  <dcterms:created xsi:type="dcterms:W3CDTF">2020-07-08T10:22:08Z</dcterms:created>
  <dcterms:modified xsi:type="dcterms:W3CDTF">2021-08-25T15:15:45Z</dcterms:modified>
</cp:coreProperties>
</file>